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18"/>
  </p:notesMasterIdLst>
  <p:sldIdLst>
    <p:sldId id="256" r:id="rId2"/>
    <p:sldId id="259" r:id="rId3"/>
    <p:sldId id="260" r:id="rId4"/>
    <p:sldId id="271" r:id="rId5"/>
    <p:sldId id="272" r:id="rId6"/>
    <p:sldId id="283" r:id="rId7"/>
    <p:sldId id="291" r:id="rId8"/>
    <p:sldId id="300" r:id="rId9"/>
    <p:sldId id="294" r:id="rId10"/>
    <p:sldId id="293" r:id="rId11"/>
    <p:sldId id="341" r:id="rId12"/>
    <p:sldId id="314" r:id="rId13"/>
    <p:sldId id="301" r:id="rId14"/>
    <p:sldId id="266" r:id="rId15"/>
    <p:sldId id="265" r:id="rId16"/>
    <p:sldId id="315" r:id="rId17"/>
  </p:sldIdLst>
  <p:sldSz cx="9144000" cy="5143500" type="screen16x9"/>
  <p:notesSz cx="6858000" cy="9144000"/>
  <p:embeddedFontLst>
    <p:embeddedFont>
      <p:font typeface="Nanum Gothic" panose="020B0604020202020204" charset="-127"/>
      <p:regular r:id="rId19"/>
      <p:bold r:id="rId20"/>
    </p:embeddedFont>
    <p:embeddedFont>
      <p:font typeface="NanumGothic ExtraBold" panose="020B0604020202020204" charset="-127"/>
      <p:bold r:id="rId21"/>
    </p:embeddedFont>
    <p:embeddedFont>
      <p:font typeface="Abhaya Libre" panose="020B0604020202020204" charset="0"/>
      <p:regular r:id="rId22"/>
      <p:bold r:id="rId23"/>
    </p:embeddedFont>
    <p:embeddedFont>
      <p:font typeface="Lexend Mega" panose="020B0604020202020204" charset="0"/>
      <p:regular r:id="rId24"/>
      <p:bold r:id="rId25"/>
    </p:embeddedFont>
    <p:embeddedFont>
      <p:font typeface="Raleway" pitchFamily="2" charset="0"/>
      <p:regular r:id="rId26"/>
      <p:bold r:id="rId27"/>
      <p:italic r:id="rId28"/>
      <p:boldItalic r:id="rId29"/>
    </p:embeddedFont>
    <p:embeddedFont>
      <p:font typeface="Raleway ExtraBold"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E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55D77E-0456-49E2-A20E-C48F8A7F910C}">
  <a:tblStyle styleId="{3755D77E-0456-49E2-A20E-C48F8A7F91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6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ae39994066_5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ae39994066_5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ae39994066_5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ae39994066_5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45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15cd6818e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15cd6818e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115cd6818e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115cd6818e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5cd6818e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5cd6818e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ae39994066_5_2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ae39994066_5_2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5481cf55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5481cf55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15a99f9a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15a99f9a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e2cca4da1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e2cca4da1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15cd6818e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15cd6818e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15d472d738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15d472d738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15cd6818e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15cd6818e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e39994066_5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e39994066_5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BLANK_20">
    <p:bg>
      <p:bgPr>
        <a:solidFill>
          <a:schemeClr val="lt1"/>
        </a:solid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6" name="Google Shape;156;p27"/>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27"/>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27"/>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27"/>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4">
  <p:cSld name="BLANK_22">
    <p:bg>
      <p:bgPr>
        <a:solidFill>
          <a:schemeClr val="lt1"/>
        </a:solidFill>
        <a:effectLst/>
      </p:bgPr>
    </p:bg>
    <p:spTree>
      <p:nvGrpSpPr>
        <p:cNvPr id="1" name="Shape 197"/>
        <p:cNvGrpSpPr/>
        <p:nvPr/>
      </p:nvGrpSpPr>
      <p:grpSpPr>
        <a:xfrm>
          <a:off x="0" y="0"/>
          <a:ext cx="0" cy="0"/>
          <a:chOff x="0" y="0"/>
          <a:chExt cx="0" cy="0"/>
        </a:xfrm>
      </p:grpSpPr>
      <p:sp>
        <p:nvSpPr>
          <p:cNvPr id="198" name="Google Shape;198;p32"/>
          <p:cNvSpPr txBox="1">
            <a:spLocks noGrp="1"/>
          </p:cNvSpPr>
          <p:nvPr>
            <p:ph type="subTitle" idx="1"/>
          </p:nvPr>
        </p:nvSpPr>
        <p:spPr>
          <a:xfrm>
            <a:off x="852975" y="2547752"/>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99" name="Google Shape;199;p32"/>
          <p:cNvSpPr txBox="1">
            <a:spLocks noGrp="1"/>
          </p:cNvSpPr>
          <p:nvPr>
            <p:ph type="subTitle" idx="2"/>
          </p:nvPr>
        </p:nvSpPr>
        <p:spPr>
          <a:xfrm>
            <a:off x="852975" y="3017551"/>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0" name="Google Shape;200;p3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1" name="Google Shape;201;p32"/>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02" name="Google Shape;202;p32"/>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03" name="Google Shape;203;p3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3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5" name="Google Shape;205;p32"/>
          <p:cNvSpPr txBox="1">
            <a:spLocks noGrp="1"/>
          </p:cNvSpPr>
          <p:nvPr>
            <p:ph type="subTitle" idx="5"/>
          </p:nvPr>
        </p:nvSpPr>
        <p:spPr>
          <a:xfrm>
            <a:off x="3496500" y="2860277"/>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06" name="Google Shape;206;p32"/>
          <p:cNvSpPr txBox="1">
            <a:spLocks noGrp="1"/>
          </p:cNvSpPr>
          <p:nvPr>
            <p:ph type="subTitle" idx="6"/>
          </p:nvPr>
        </p:nvSpPr>
        <p:spPr>
          <a:xfrm>
            <a:off x="3496500" y="3330076"/>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7" name="Google Shape;207;p32"/>
          <p:cNvSpPr txBox="1">
            <a:spLocks noGrp="1"/>
          </p:cNvSpPr>
          <p:nvPr>
            <p:ph type="subTitle" idx="7"/>
          </p:nvPr>
        </p:nvSpPr>
        <p:spPr>
          <a:xfrm>
            <a:off x="6140025" y="3165077"/>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08" name="Google Shape;208;p32"/>
          <p:cNvSpPr txBox="1">
            <a:spLocks noGrp="1"/>
          </p:cNvSpPr>
          <p:nvPr>
            <p:ph type="subTitle" idx="8"/>
          </p:nvPr>
        </p:nvSpPr>
        <p:spPr>
          <a:xfrm>
            <a:off x="6140025" y="3634876"/>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17"/>
        <p:cNvGrpSpPr/>
        <p:nvPr/>
      </p:nvGrpSpPr>
      <p:grpSpPr>
        <a:xfrm>
          <a:off x="0" y="0"/>
          <a:ext cx="0" cy="0"/>
          <a:chOff x="0" y="0"/>
          <a:chExt cx="0" cy="0"/>
        </a:xfrm>
      </p:grpSpPr>
      <p:sp>
        <p:nvSpPr>
          <p:cNvPr id="218" name="Google Shape;218;p35"/>
          <p:cNvSpPr txBox="1">
            <a:spLocks noGrp="1"/>
          </p:cNvSpPr>
          <p:nvPr>
            <p:ph type="subTitle" idx="1"/>
          </p:nvPr>
        </p:nvSpPr>
        <p:spPr>
          <a:xfrm>
            <a:off x="7199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19" name="Google Shape;219;p35"/>
          <p:cNvSpPr txBox="1">
            <a:spLocks noGrp="1"/>
          </p:cNvSpPr>
          <p:nvPr>
            <p:ph type="subTitle" idx="2"/>
          </p:nvPr>
        </p:nvSpPr>
        <p:spPr>
          <a:xfrm>
            <a:off x="7200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0" name="Google Shape;220;p35"/>
          <p:cNvSpPr txBox="1">
            <a:spLocks noGrp="1"/>
          </p:cNvSpPr>
          <p:nvPr>
            <p:ph type="subTitle" idx="3"/>
          </p:nvPr>
        </p:nvSpPr>
        <p:spPr>
          <a:xfrm>
            <a:off x="34661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1" name="Google Shape;221;p35"/>
          <p:cNvSpPr txBox="1">
            <a:spLocks noGrp="1"/>
          </p:cNvSpPr>
          <p:nvPr>
            <p:ph type="subTitle" idx="4"/>
          </p:nvPr>
        </p:nvSpPr>
        <p:spPr>
          <a:xfrm>
            <a:off x="34662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2" name="Google Shape;222;p35"/>
          <p:cNvSpPr txBox="1">
            <a:spLocks noGrp="1"/>
          </p:cNvSpPr>
          <p:nvPr>
            <p:ph type="subTitle" idx="5"/>
          </p:nvPr>
        </p:nvSpPr>
        <p:spPr>
          <a:xfrm>
            <a:off x="62123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3" name="Google Shape;223;p35"/>
          <p:cNvSpPr txBox="1">
            <a:spLocks noGrp="1"/>
          </p:cNvSpPr>
          <p:nvPr>
            <p:ph type="subTitle" idx="6"/>
          </p:nvPr>
        </p:nvSpPr>
        <p:spPr>
          <a:xfrm>
            <a:off x="62124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4" name="Google Shape;224;p35"/>
          <p:cNvSpPr txBox="1">
            <a:spLocks noGrp="1"/>
          </p:cNvSpPr>
          <p:nvPr>
            <p:ph type="subTitle" idx="7"/>
          </p:nvPr>
        </p:nvSpPr>
        <p:spPr>
          <a:xfrm>
            <a:off x="7199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5" name="Google Shape;225;p35"/>
          <p:cNvSpPr txBox="1">
            <a:spLocks noGrp="1"/>
          </p:cNvSpPr>
          <p:nvPr>
            <p:ph type="subTitle" idx="8"/>
          </p:nvPr>
        </p:nvSpPr>
        <p:spPr>
          <a:xfrm>
            <a:off x="7200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35"/>
          <p:cNvSpPr txBox="1">
            <a:spLocks noGrp="1"/>
          </p:cNvSpPr>
          <p:nvPr>
            <p:ph type="subTitle" idx="9"/>
          </p:nvPr>
        </p:nvSpPr>
        <p:spPr>
          <a:xfrm>
            <a:off x="34661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7" name="Google Shape;227;p35"/>
          <p:cNvSpPr txBox="1">
            <a:spLocks noGrp="1"/>
          </p:cNvSpPr>
          <p:nvPr>
            <p:ph type="subTitle" idx="13"/>
          </p:nvPr>
        </p:nvSpPr>
        <p:spPr>
          <a:xfrm>
            <a:off x="34662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35"/>
          <p:cNvSpPr txBox="1">
            <a:spLocks noGrp="1"/>
          </p:cNvSpPr>
          <p:nvPr>
            <p:ph type="subTitle" idx="14"/>
          </p:nvPr>
        </p:nvSpPr>
        <p:spPr>
          <a:xfrm>
            <a:off x="62123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9" name="Google Shape;229;p35"/>
          <p:cNvSpPr txBox="1">
            <a:spLocks noGrp="1"/>
          </p:cNvSpPr>
          <p:nvPr>
            <p:ph type="subTitle" idx="15"/>
          </p:nvPr>
        </p:nvSpPr>
        <p:spPr>
          <a:xfrm>
            <a:off x="62124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3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p:cSld name="BLANK_8">
    <p:bg>
      <p:bgPr>
        <a:solidFill>
          <a:schemeClr val="lt1"/>
        </a:solidFill>
        <a:effectLst/>
      </p:bgPr>
    </p:bg>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20930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68" name="Google Shape;268;p39"/>
          <p:cNvSpPr txBox="1">
            <a:spLocks noGrp="1"/>
          </p:cNvSpPr>
          <p:nvPr>
            <p:ph type="subTitle" idx="2"/>
          </p:nvPr>
        </p:nvSpPr>
        <p:spPr>
          <a:xfrm>
            <a:off x="20931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9" name="Google Shape;269;p39"/>
          <p:cNvSpPr txBox="1">
            <a:spLocks noGrp="1"/>
          </p:cNvSpPr>
          <p:nvPr>
            <p:ph type="subTitle" idx="3"/>
          </p:nvPr>
        </p:nvSpPr>
        <p:spPr>
          <a:xfrm>
            <a:off x="48392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0" name="Google Shape;270;p39"/>
          <p:cNvSpPr txBox="1">
            <a:spLocks noGrp="1"/>
          </p:cNvSpPr>
          <p:nvPr>
            <p:ph type="subTitle" idx="4"/>
          </p:nvPr>
        </p:nvSpPr>
        <p:spPr>
          <a:xfrm>
            <a:off x="48393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1" name="Google Shape;271;p39"/>
          <p:cNvSpPr txBox="1">
            <a:spLocks noGrp="1"/>
          </p:cNvSpPr>
          <p:nvPr>
            <p:ph type="subTitle" idx="5"/>
          </p:nvPr>
        </p:nvSpPr>
        <p:spPr>
          <a:xfrm>
            <a:off x="7199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2" name="Google Shape;272;p39"/>
          <p:cNvSpPr txBox="1">
            <a:spLocks noGrp="1"/>
          </p:cNvSpPr>
          <p:nvPr>
            <p:ph type="subTitle" idx="6"/>
          </p:nvPr>
        </p:nvSpPr>
        <p:spPr>
          <a:xfrm>
            <a:off x="7200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3" name="Google Shape;273;p39"/>
          <p:cNvSpPr txBox="1">
            <a:spLocks noGrp="1"/>
          </p:cNvSpPr>
          <p:nvPr>
            <p:ph type="subTitle" idx="7"/>
          </p:nvPr>
        </p:nvSpPr>
        <p:spPr>
          <a:xfrm>
            <a:off x="34661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4" name="Google Shape;274;p39"/>
          <p:cNvSpPr txBox="1">
            <a:spLocks noGrp="1"/>
          </p:cNvSpPr>
          <p:nvPr>
            <p:ph type="subTitle" idx="8"/>
          </p:nvPr>
        </p:nvSpPr>
        <p:spPr>
          <a:xfrm>
            <a:off x="34662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5" name="Google Shape;275;p39"/>
          <p:cNvSpPr txBox="1">
            <a:spLocks noGrp="1"/>
          </p:cNvSpPr>
          <p:nvPr>
            <p:ph type="subTitle" idx="9"/>
          </p:nvPr>
        </p:nvSpPr>
        <p:spPr>
          <a:xfrm>
            <a:off x="62123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6" name="Google Shape;276;p39"/>
          <p:cNvSpPr txBox="1">
            <a:spLocks noGrp="1"/>
          </p:cNvSpPr>
          <p:nvPr>
            <p:ph type="subTitle" idx="13"/>
          </p:nvPr>
        </p:nvSpPr>
        <p:spPr>
          <a:xfrm>
            <a:off x="62124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7" name="Google Shape;277;p3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8" name="Google Shape;278;p39"/>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39"/>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txBox="1">
            <a:spLocks noGrp="1"/>
          </p:cNvSpPr>
          <p:nvPr>
            <p:ph type="subTitle" idx="14"/>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1" name="Google Shape;281;p39"/>
          <p:cNvSpPr txBox="1">
            <a:spLocks noGrp="1"/>
          </p:cNvSpPr>
          <p:nvPr>
            <p:ph type="subTitle" idx="15"/>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82"/>
        <p:cNvGrpSpPr/>
        <p:nvPr/>
      </p:nvGrpSpPr>
      <p:grpSpPr>
        <a:xfrm>
          <a:off x="0" y="0"/>
          <a:ext cx="0" cy="0"/>
          <a:chOff x="0" y="0"/>
          <a:chExt cx="0" cy="0"/>
        </a:xfrm>
      </p:grpSpPr>
      <p:sp>
        <p:nvSpPr>
          <p:cNvPr id="283" name="Google Shape;283;p40"/>
          <p:cNvSpPr txBox="1">
            <a:spLocks noGrp="1"/>
          </p:cNvSpPr>
          <p:nvPr>
            <p:ph type="title" hasCustomPrompt="1"/>
          </p:nvPr>
        </p:nvSpPr>
        <p:spPr>
          <a:xfrm>
            <a:off x="720000" y="1474350"/>
            <a:ext cx="2193600" cy="1097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7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4" name="Google Shape;284;p40"/>
          <p:cNvSpPr txBox="1">
            <a:spLocks noGrp="1"/>
          </p:cNvSpPr>
          <p:nvPr>
            <p:ph type="subTitle" idx="1"/>
          </p:nvPr>
        </p:nvSpPr>
        <p:spPr>
          <a:xfrm>
            <a:off x="720000" y="3028950"/>
            <a:ext cx="2193600" cy="640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5" name="Google Shape;285;p40"/>
          <p:cNvSpPr txBox="1">
            <a:spLocks noGrp="1"/>
          </p:cNvSpPr>
          <p:nvPr>
            <p:ph type="title" idx="2" hasCustomPrompt="1"/>
          </p:nvPr>
        </p:nvSpPr>
        <p:spPr>
          <a:xfrm>
            <a:off x="3475200" y="1474350"/>
            <a:ext cx="2193600" cy="1097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7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6" name="Google Shape;286;p40"/>
          <p:cNvSpPr txBox="1">
            <a:spLocks noGrp="1"/>
          </p:cNvSpPr>
          <p:nvPr>
            <p:ph type="subTitle" idx="3"/>
          </p:nvPr>
        </p:nvSpPr>
        <p:spPr>
          <a:xfrm>
            <a:off x="3475200" y="3028950"/>
            <a:ext cx="2193600" cy="640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7" name="Google Shape;287;p40"/>
          <p:cNvSpPr txBox="1">
            <a:spLocks noGrp="1"/>
          </p:cNvSpPr>
          <p:nvPr>
            <p:ph type="title" idx="4" hasCustomPrompt="1"/>
          </p:nvPr>
        </p:nvSpPr>
        <p:spPr>
          <a:xfrm>
            <a:off x="6230400" y="1474350"/>
            <a:ext cx="2193600" cy="1097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7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8" name="Google Shape;288;p40"/>
          <p:cNvSpPr txBox="1">
            <a:spLocks noGrp="1"/>
          </p:cNvSpPr>
          <p:nvPr>
            <p:ph type="subTitle" idx="5"/>
          </p:nvPr>
        </p:nvSpPr>
        <p:spPr>
          <a:xfrm>
            <a:off x="6230400" y="3028950"/>
            <a:ext cx="2193600" cy="640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9" name="Google Shape;289;p40"/>
          <p:cNvSpPr txBox="1">
            <a:spLocks noGrp="1"/>
          </p:cNvSpPr>
          <p:nvPr>
            <p:ph type="subTitle" idx="6"/>
          </p:nvPr>
        </p:nvSpPr>
        <p:spPr>
          <a:xfrm>
            <a:off x="720000" y="2571750"/>
            <a:ext cx="2193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exend Mega"/>
              <a:buNone/>
              <a:defRPr sz="2000" b="1">
                <a:latin typeface="Abhaya Libre"/>
                <a:ea typeface="Abhaya Libre"/>
                <a:cs typeface="Abhaya Libre"/>
                <a:sym typeface="Abhaya Libre"/>
              </a:defRPr>
            </a:lvl1pPr>
            <a:lvl2pPr lvl="1"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2pPr>
            <a:lvl3pPr lvl="2"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3pPr>
            <a:lvl4pPr lvl="3"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4pPr>
            <a:lvl5pPr lvl="4"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5pPr>
            <a:lvl6pPr lvl="5"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6pPr>
            <a:lvl7pPr lvl="6"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7pPr>
            <a:lvl8pPr lvl="7"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8pPr>
            <a:lvl9pPr lvl="8"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9pPr>
          </a:lstStyle>
          <a:p>
            <a:endParaRPr/>
          </a:p>
        </p:txBody>
      </p:sp>
      <p:sp>
        <p:nvSpPr>
          <p:cNvPr id="290" name="Google Shape;290;p40"/>
          <p:cNvSpPr txBox="1">
            <a:spLocks noGrp="1"/>
          </p:cNvSpPr>
          <p:nvPr>
            <p:ph type="subTitle" idx="7"/>
          </p:nvPr>
        </p:nvSpPr>
        <p:spPr>
          <a:xfrm>
            <a:off x="3475200" y="2571750"/>
            <a:ext cx="2193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exend Mega"/>
              <a:buNone/>
              <a:defRPr sz="2000" b="1">
                <a:latin typeface="Abhaya Libre"/>
                <a:ea typeface="Abhaya Libre"/>
                <a:cs typeface="Abhaya Libre"/>
                <a:sym typeface="Abhaya Libre"/>
              </a:defRPr>
            </a:lvl1pPr>
            <a:lvl2pPr lvl="1"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2pPr>
            <a:lvl3pPr lvl="2"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3pPr>
            <a:lvl4pPr lvl="3"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4pPr>
            <a:lvl5pPr lvl="4"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5pPr>
            <a:lvl6pPr lvl="5"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6pPr>
            <a:lvl7pPr lvl="6"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7pPr>
            <a:lvl8pPr lvl="7"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8pPr>
            <a:lvl9pPr lvl="8"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9pPr>
          </a:lstStyle>
          <a:p>
            <a:endParaRPr/>
          </a:p>
        </p:txBody>
      </p:sp>
      <p:sp>
        <p:nvSpPr>
          <p:cNvPr id="291" name="Google Shape;291;p40"/>
          <p:cNvSpPr txBox="1">
            <a:spLocks noGrp="1"/>
          </p:cNvSpPr>
          <p:nvPr>
            <p:ph type="subTitle" idx="8"/>
          </p:nvPr>
        </p:nvSpPr>
        <p:spPr>
          <a:xfrm>
            <a:off x="6230400" y="2571750"/>
            <a:ext cx="2193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exend Mega"/>
              <a:buNone/>
              <a:defRPr sz="2000" b="1">
                <a:latin typeface="Abhaya Libre"/>
                <a:ea typeface="Abhaya Libre"/>
                <a:cs typeface="Abhaya Libre"/>
                <a:sym typeface="Abhaya Libre"/>
              </a:defRPr>
            </a:lvl1pPr>
            <a:lvl2pPr lvl="1"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2pPr>
            <a:lvl3pPr lvl="2"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3pPr>
            <a:lvl4pPr lvl="3"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4pPr>
            <a:lvl5pPr lvl="4"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5pPr>
            <a:lvl6pPr lvl="5"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6pPr>
            <a:lvl7pPr lvl="6"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7pPr>
            <a:lvl8pPr lvl="7"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8pPr>
            <a:lvl9pPr lvl="8" algn="ctr" rtl="0">
              <a:lnSpc>
                <a:spcPct val="100000"/>
              </a:lnSpc>
              <a:spcBef>
                <a:spcPts val="0"/>
              </a:spcBef>
              <a:spcAft>
                <a:spcPts val="0"/>
              </a:spcAft>
              <a:buSzPts val="2000"/>
              <a:buFont typeface="Lexend Mega"/>
              <a:buNone/>
              <a:defRPr sz="2000" b="1">
                <a:latin typeface="Lexend Mega"/>
                <a:ea typeface="Lexend Mega"/>
                <a:cs typeface="Lexend Mega"/>
                <a:sym typeface="Lexend Mega"/>
              </a:defRPr>
            </a:lvl9pPr>
          </a:lstStyle>
          <a:p>
            <a:endParaRPr/>
          </a:p>
        </p:txBody>
      </p:sp>
      <p:sp>
        <p:nvSpPr>
          <p:cNvPr id="292" name="Google Shape;292;p40"/>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2514600" y="536363"/>
            <a:ext cx="4114800" cy="1097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47"/>
          <p:cNvSpPr txBox="1">
            <a:spLocks noGrp="1"/>
          </p:cNvSpPr>
          <p:nvPr>
            <p:ph type="subTitle" idx="1"/>
          </p:nvPr>
        </p:nvSpPr>
        <p:spPr>
          <a:xfrm>
            <a:off x="2514600" y="1769625"/>
            <a:ext cx="4114800" cy="1231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50" name="Google Shape;350;p47"/>
          <p:cNvSpPr txBox="1"/>
          <p:nvPr/>
        </p:nvSpPr>
        <p:spPr>
          <a:xfrm>
            <a:off x="1982175" y="3640425"/>
            <a:ext cx="5179500" cy="57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 ExtraBold"/>
                <a:ea typeface="NanumGothic ExtraBold"/>
                <a:cs typeface="NanumGothic ExtraBold"/>
                <a:sym typeface="NanumGothic ExtraBold"/>
                <a:hlinkClick r:id="rId2">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 ExtraBold"/>
                <a:ea typeface="NanumGothic ExtraBold"/>
                <a:cs typeface="NanumGothic ExtraBold"/>
                <a:sym typeface="NanumGothic ExtraBold"/>
                <a:hlinkClick r:id="rId3">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 ExtraBold"/>
                <a:ea typeface="NanumGothic ExtraBold"/>
                <a:cs typeface="NanumGothic ExtraBold"/>
                <a:sym typeface="NanumGothic ExtraBold"/>
                <a:hlinkClick r:id="rId4">
                  <a:extLst>
                    <a:ext uri="{A12FA001-AC4F-418D-AE19-62706E023703}">
                      <ahyp:hlinkClr xmlns:ahyp="http://schemas.microsoft.com/office/drawing/2018/hyperlinkcolo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713279" y="773248"/>
            <a:ext cx="2926200" cy="640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solidFill>
                  <a:schemeClr val="dk2"/>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7" name="Google Shape;37;p9"/>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solidFill>
                  <a:schemeClr val="dk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txBox="1">
            <a:spLocks noGrp="1"/>
          </p:cNvSpPr>
          <p:nvPr>
            <p:ph type="title" hasCustomPrompt="1"/>
          </p:nvPr>
        </p:nvSpPr>
        <p:spPr>
          <a:xfrm>
            <a:off x="1371600" y="1948375"/>
            <a:ext cx="6400800" cy="9894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a:spLocks noGrp="1"/>
          </p:cNvSpPr>
          <p:nvPr>
            <p:ph type="subTitle" idx="1"/>
          </p:nvPr>
        </p:nvSpPr>
        <p:spPr>
          <a:xfrm>
            <a:off x="1371600" y="2937775"/>
            <a:ext cx="64008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solidFill>
                  <a:schemeClr val="dk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4">
    <p:bg>
      <p:bgPr>
        <a:solidFill>
          <a:schemeClr val="lt1"/>
        </a:solidFill>
        <a:effectLst/>
      </p:bgPr>
    </p:bg>
    <p:spTree>
      <p:nvGrpSpPr>
        <p:cNvPr id="1"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txBox="1">
            <a:spLocks noGrp="1"/>
          </p:cNvSpPr>
          <p:nvPr>
            <p:ph type="subTitle" idx="1"/>
          </p:nvPr>
        </p:nvSpPr>
        <p:spPr>
          <a:xfrm>
            <a:off x="5602500" y="3821137"/>
            <a:ext cx="2828700" cy="307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5" name="Google Shape;105;p21"/>
          <p:cNvSpPr txBox="1">
            <a:spLocks noGrp="1"/>
          </p:cNvSpPr>
          <p:nvPr>
            <p:ph type="subTitle" idx="2"/>
          </p:nvPr>
        </p:nvSpPr>
        <p:spPr>
          <a:xfrm>
            <a:off x="5602500" y="4125838"/>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6" name="Google Shape;106;p21"/>
          <p:cNvSpPr txBox="1">
            <a:spLocks noGrp="1"/>
          </p:cNvSpPr>
          <p:nvPr>
            <p:ph type="title" hasCustomPrompt="1"/>
          </p:nvPr>
        </p:nvSpPr>
        <p:spPr>
          <a:xfrm>
            <a:off x="4856975" y="3827054"/>
            <a:ext cx="641700" cy="307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a:spLocks noGrp="1"/>
          </p:cNvSpPr>
          <p:nvPr>
            <p:ph type="subTitle" idx="3"/>
          </p:nvPr>
        </p:nvSpPr>
        <p:spPr>
          <a:xfrm>
            <a:off x="5602500" y="2172504"/>
            <a:ext cx="2828700" cy="313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8" name="Google Shape;108;p21"/>
          <p:cNvSpPr txBox="1">
            <a:spLocks noGrp="1"/>
          </p:cNvSpPr>
          <p:nvPr>
            <p:ph type="subTitle" idx="4"/>
          </p:nvPr>
        </p:nvSpPr>
        <p:spPr>
          <a:xfrm>
            <a:off x="5602500" y="2486000"/>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9" name="Google Shape;109;p21"/>
          <p:cNvSpPr txBox="1">
            <a:spLocks noGrp="1"/>
          </p:cNvSpPr>
          <p:nvPr>
            <p:ph type="title" idx="5" hasCustomPrompt="1"/>
          </p:nvPr>
        </p:nvSpPr>
        <p:spPr>
          <a:xfrm>
            <a:off x="4856975" y="2172502"/>
            <a:ext cx="641700" cy="313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a:spLocks noGrp="1"/>
          </p:cNvSpPr>
          <p:nvPr>
            <p:ph type="subTitle" idx="6"/>
          </p:nvPr>
        </p:nvSpPr>
        <p:spPr>
          <a:xfrm>
            <a:off x="5602500" y="2994763"/>
            <a:ext cx="2828700" cy="31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11" name="Google Shape;111;p21"/>
          <p:cNvSpPr txBox="1">
            <a:spLocks noGrp="1"/>
          </p:cNvSpPr>
          <p:nvPr>
            <p:ph type="subTitle" idx="7"/>
          </p:nvPr>
        </p:nvSpPr>
        <p:spPr>
          <a:xfrm>
            <a:off x="5602500" y="3307699"/>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2" name="Google Shape;112;p21"/>
          <p:cNvSpPr txBox="1">
            <a:spLocks noGrp="1"/>
          </p:cNvSpPr>
          <p:nvPr>
            <p:ph type="title" idx="8" hasCustomPrompt="1"/>
          </p:nvPr>
        </p:nvSpPr>
        <p:spPr>
          <a:xfrm>
            <a:off x="4856975" y="2995153"/>
            <a:ext cx="641700" cy="3132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cxnSp>
        <p:nvCxnSpPr>
          <p:cNvPr id="114" name="Google Shape;114;p2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21"/>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16" name="Google Shape;116;p21"/>
          <p:cNvSpPr txBox="1">
            <a:spLocks noGrp="1"/>
          </p:cNvSpPr>
          <p:nvPr>
            <p:ph type="subTitle" idx="1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7" name="Google Shape;117;p21"/>
          <p:cNvSpPr txBox="1">
            <a:spLocks noGrp="1"/>
          </p:cNvSpPr>
          <p:nvPr>
            <p:ph type="subTitle" idx="1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BLANK_1">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title"/>
          </p:nvPr>
        </p:nvSpPr>
        <p:spPr>
          <a:xfrm>
            <a:off x="5619475" y="3233575"/>
            <a:ext cx="2809500" cy="9144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22"/>
          <p:cNvSpPr txBox="1">
            <a:spLocks noGrp="1"/>
          </p:cNvSpPr>
          <p:nvPr>
            <p:ph type="subTitle" idx="1"/>
          </p:nvPr>
        </p:nvSpPr>
        <p:spPr>
          <a:xfrm>
            <a:off x="2211125" y="4147973"/>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2"/>
          <p:cNvSpPr txBox="1">
            <a:spLocks noGrp="1"/>
          </p:cNvSpPr>
          <p:nvPr>
            <p:ph type="title" idx="2" hasCustomPrompt="1"/>
          </p:nvPr>
        </p:nvSpPr>
        <p:spPr>
          <a:xfrm>
            <a:off x="4012975" y="3233550"/>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22"/>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26" name="Google Shape;126;p2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BLANK_14">
    <p:bg>
      <p:bgPr>
        <a:solidFill>
          <a:schemeClr val="lt1"/>
        </a:solidFill>
        <a:effectLst/>
      </p:bgPr>
    </p:bg>
    <p:spTree>
      <p:nvGrpSpPr>
        <p:cNvPr id="1"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txBox="1">
            <a:spLocks noGrp="1"/>
          </p:cNvSpPr>
          <p:nvPr>
            <p:ph type="title"/>
          </p:nvPr>
        </p:nvSpPr>
        <p:spPr>
          <a:xfrm>
            <a:off x="5970125" y="538350"/>
            <a:ext cx="2461200" cy="9144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0" name="Google Shape;130;p23"/>
          <p:cNvSpPr txBox="1">
            <a:spLocks noGrp="1"/>
          </p:cNvSpPr>
          <p:nvPr>
            <p:ph type="subTitle" idx="1"/>
          </p:nvPr>
        </p:nvSpPr>
        <p:spPr>
          <a:xfrm>
            <a:off x="2213400" y="1452748"/>
            <a:ext cx="6217800" cy="45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3"/>
          <p:cNvSpPr txBox="1">
            <a:spLocks noGrp="1"/>
          </p:cNvSpPr>
          <p:nvPr>
            <p:ph type="title" idx="2" hasCustomPrompt="1"/>
          </p:nvPr>
        </p:nvSpPr>
        <p:spPr>
          <a:xfrm>
            <a:off x="4363625" y="538325"/>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32" name="Google Shape;132;p23"/>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2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3"/>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35" name="Google Shape;135;p23"/>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BLANK_15">
    <p:bg>
      <p:bgPr>
        <a:solidFill>
          <a:schemeClr val="lt1"/>
        </a:solidFill>
        <a:effectLst/>
      </p:bgPr>
    </p:bg>
    <p:spTree>
      <p:nvGrpSpPr>
        <p:cNvPr id="1" name="Shape 136"/>
        <p:cNvGrpSpPr/>
        <p:nvPr/>
      </p:nvGrpSpPr>
      <p:grpSpPr>
        <a:xfrm>
          <a:off x="0" y="0"/>
          <a:ext cx="0" cy="0"/>
          <a:chOff x="0" y="0"/>
          <a:chExt cx="0" cy="0"/>
        </a:xfrm>
      </p:grpSpPr>
      <p:sp>
        <p:nvSpPr>
          <p:cNvPr id="137" name="Google Shape;137;p24"/>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4"/>
          <p:cNvSpPr txBox="1">
            <a:spLocks noGrp="1"/>
          </p:cNvSpPr>
          <p:nvPr>
            <p:ph type="title"/>
          </p:nvPr>
        </p:nvSpPr>
        <p:spPr>
          <a:xfrm>
            <a:off x="2326500" y="3233575"/>
            <a:ext cx="41742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9" name="Google Shape;139;p24"/>
          <p:cNvSpPr txBox="1">
            <a:spLocks noGrp="1"/>
          </p:cNvSpPr>
          <p:nvPr>
            <p:ph type="subTitle" idx="1"/>
          </p:nvPr>
        </p:nvSpPr>
        <p:spPr>
          <a:xfrm>
            <a:off x="720000" y="4147973"/>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24"/>
          <p:cNvSpPr txBox="1">
            <a:spLocks noGrp="1"/>
          </p:cNvSpPr>
          <p:nvPr>
            <p:ph type="title" idx="2" hasCustomPrompt="1"/>
          </p:nvPr>
        </p:nvSpPr>
        <p:spPr>
          <a:xfrm>
            <a:off x="720000" y="3233550"/>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41" name="Google Shape;141;p24"/>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24"/>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4"/>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44" name="Google Shape;144;p24"/>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58" r:id="rId5"/>
    <p:sldLayoutId id="2147483667" r:id="rId6"/>
    <p:sldLayoutId id="2147483668" r:id="rId7"/>
    <p:sldLayoutId id="2147483669" r:id="rId8"/>
    <p:sldLayoutId id="2147483670" r:id="rId9"/>
    <p:sldLayoutId id="2147483673" r:id="rId10"/>
    <p:sldLayoutId id="2147483678" r:id="rId11"/>
    <p:sldLayoutId id="2147483681" r:id="rId12"/>
    <p:sldLayoutId id="2147483685" r:id="rId13"/>
    <p:sldLayoutId id="2147483686" r:id="rId14"/>
    <p:sldLayoutId id="2147483693" r:id="rId15"/>
    <p:sldLayoutId id="2147483694" r:id="rId16"/>
    <p:sldLayoutId id="214748369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8" name="Google Shape;368;p54"/>
          <p:cNvSpPr txBox="1">
            <a:spLocks noGrp="1"/>
          </p:cNvSpPr>
          <p:nvPr>
            <p:ph type="ctrTitle"/>
          </p:nvPr>
        </p:nvSpPr>
        <p:spPr>
          <a:xfrm>
            <a:off x="956361" y="1499616"/>
            <a:ext cx="7246961" cy="146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200" dirty="0"/>
              <a:t>ATLIQ GRANDS</a:t>
            </a:r>
            <a:r>
              <a:rPr lang="en" sz="3500" dirty="0">
                <a:solidFill>
                  <a:schemeClr val="dk2"/>
                </a:solidFill>
              </a:rPr>
              <a:t> </a:t>
            </a:r>
            <a:r>
              <a:rPr lang="en" sz="2250" dirty="0">
                <a:solidFill>
                  <a:schemeClr val="dk2"/>
                </a:solidFill>
              </a:rPr>
              <a:t>R</a:t>
            </a:r>
            <a:r>
              <a:rPr lang="en" sz="2250" dirty="0"/>
              <a:t>EVENUE INSIGHTS</a:t>
            </a:r>
            <a:r>
              <a:rPr lang="en" sz="2250" dirty="0">
                <a:solidFill>
                  <a:schemeClr val="dk2"/>
                </a:solidFill>
              </a:rPr>
              <a:t> </a:t>
            </a:r>
            <a:endParaRPr sz="2250" dirty="0">
              <a:solidFill>
                <a:schemeClr val="dk2"/>
              </a:solidFill>
            </a:endParaRPr>
          </a:p>
        </p:txBody>
      </p:sp>
      <p:sp>
        <p:nvSpPr>
          <p:cNvPr id="369" name="Google Shape;369;p54"/>
          <p:cNvSpPr txBox="1">
            <a:spLocks noGrp="1"/>
          </p:cNvSpPr>
          <p:nvPr>
            <p:ph type="ctrTitle"/>
          </p:nvPr>
        </p:nvSpPr>
        <p:spPr>
          <a:xfrm>
            <a:off x="3628150" y="3099183"/>
            <a:ext cx="18288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b="0" dirty="0">
                <a:solidFill>
                  <a:schemeClr val="dk2"/>
                </a:solidFill>
              </a:rPr>
              <a:t>· FIVE STAR HOTELS·</a:t>
            </a:r>
            <a:endParaRPr sz="1600" b="0" dirty="0">
              <a:solidFill>
                <a:schemeClr val="dk2"/>
              </a:solidFill>
            </a:endParaRPr>
          </a:p>
        </p:txBody>
      </p:sp>
      <p:sp>
        <p:nvSpPr>
          <p:cNvPr id="370" name="Google Shape;370;p54"/>
          <p:cNvSpPr txBox="1">
            <a:spLocks noGrp="1"/>
          </p:cNvSpPr>
          <p:nvPr>
            <p:ph type="ctrTitle"/>
          </p:nvPr>
        </p:nvSpPr>
        <p:spPr>
          <a:xfrm>
            <a:off x="7699374" y="198149"/>
            <a:ext cx="1007897" cy="211267"/>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Hosp</a:t>
            </a:r>
            <a:r>
              <a:rPr lang="en" sz="800" dirty="0"/>
              <a:t>itality  </a:t>
            </a:r>
            <a:r>
              <a:rPr lang="en-US" sz="800" dirty="0"/>
              <a:t>Analysis </a:t>
            </a:r>
            <a:endParaRPr sz="800" dirty="0">
              <a:solidFill>
                <a:schemeClr val="dk2"/>
              </a:solidFill>
            </a:endParaRPr>
          </a:p>
        </p:txBody>
      </p:sp>
      <p:cxnSp>
        <p:nvCxnSpPr>
          <p:cNvPr id="371" name="Google Shape;371;p54"/>
          <p:cNvCxnSpPr>
            <a:cxnSpLocks/>
            <a:stCxn id="370" idx="1"/>
          </p:cNvCxnSpPr>
          <p:nvPr/>
        </p:nvCxnSpPr>
        <p:spPr>
          <a:xfrm flipH="1" flipV="1">
            <a:off x="713275" y="269100"/>
            <a:ext cx="6986099" cy="34683"/>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54"/>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0"/>
        <p:cNvGrpSpPr/>
        <p:nvPr/>
      </p:nvGrpSpPr>
      <p:grpSpPr>
        <a:xfrm>
          <a:off x="0" y="0"/>
          <a:ext cx="0" cy="0"/>
          <a:chOff x="0" y="0"/>
          <a:chExt cx="0" cy="0"/>
        </a:xfrm>
      </p:grpSpPr>
      <p:sp>
        <p:nvSpPr>
          <p:cNvPr id="1451" name="Google Shape;1451;p91"/>
          <p:cNvSpPr txBox="1">
            <a:spLocks noGrp="1"/>
          </p:cNvSpPr>
          <p:nvPr>
            <p:ph type="title"/>
          </p:nvPr>
        </p:nvSpPr>
        <p:spPr>
          <a:xfrm>
            <a:off x="505345" y="1465638"/>
            <a:ext cx="2528971"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57.8%</a:t>
            </a:r>
            <a:endParaRPr dirty="0"/>
          </a:p>
        </p:txBody>
      </p:sp>
      <p:sp>
        <p:nvSpPr>
          <p:cNvPr id="1452" name="Google Shape;1452;p91"/>
          <p:cNvSpPr txBox="1">
            <a:spLocks noGrp="1"/>
          </p:cNvSpPr>
          <p:nvPr>
            <p:ph type="subTitle" idx="1"/>
          </p:nvPr>
        </p:nvSpPr>
        <p:spPr>
          <a:xfrm>
            <a:off x="285373" y="2858418"/>
            <a:ext cx="2841028" cy="109739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After making certain calculation the Occupancy % has been generated</a:t>
            </a:r>
            <a:endParaRPr dirty="0"/>
          </a:p>
        </p:txBody>
      </p:sp>
      <p:sp>
        <p:nvSpPr>
          <p:cNvPr id="1453" name="Google Shape;1453;p91"/>
          <p:cNvSpPr txBox="1">
            <a:spLocks noGrp="1"/>
          </p:cNvSpPr>
          <p:nvPr>
            <p:ph type="subTitle" idx="3"/>
          </p:nvPr>
        </p:nvSpPr>
        <p:spPr>
          <a:xfrm>
            <a:off x="3475200" y="3028950"/>
            <a:ext cx="21936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7,337 is the Revenue Per Available Rooms</a:t>
            </a:r>
            <a:endParaRPr dirty="0"/>
          </a:p>
        </p:txBody>
      </p:sp>
      <p:sp>
        <p:nvSpPr>
          <p:cNvPr id="1454" name="Google Shape;1454;p91"/>
          <p:cNvSpPr txBox="1">
            <a:spLocks noGrp="1"/>
          </p:cNvSpPr>
          <p:nvPr>
            <p:ph type="subTitle" idx="5"/>
          </p:nvPr>
        </p:nvSpPr>
        <p:spPr>
          <a:xfrm>
            <a:off x="6230400" y="3028950"/>
            <a:ext cx="21936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Daily Sellable Room Nights</a:t>
            </a:r>
            <a:endParaRPr dirty="0"/>
          </a:p>
        </p:txBody>
      </p:sp>
      <p:sp>
        <p:nvSpPr>
          <p:cNvPr id="1455" name="Google Shape;1455;p91"/>
          <p:cNvSpPr txBox="1">
            <a:spLocks noGrp="1"/>
          </p:cNvSpPr>
          <p:nvPr>
            <p:ph type="title" idx="2"/>
          </p:nvPr>
        </p:nvSpPr>
        <p:spPr>
          <a:xfrm>
            <a:off x="3475200" y="1474350"/>
            <a:ext cx="21936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7,337</a:t>
            </a:r>
            <a:endParaRPr dirty="0"/>
          </a:p>
        </p:txBody>
      </p:sp>
      <p:sp>
        <p:nvSpPr>
          <p:cNvPr id="1456" name="Google Shape;1456;p91"/>
          <p:cNvSpPr txBox="1">
            <a:spLocks noGrp="1"/>
          </p:cNvSpPr>
          <p:nvPr>
            <p:ph type="title" idx="4"/>
          </p:nvPr>
        </p:nvSpPr>
        <p:spPr>
          <a:xfrm>
            <a:off x="6230400" y="1474350"/>
            <a:ext cx="21936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2,528</a:t>
            </a:r>
            <a:endParaRPr dirty="0"/>
          </a:p>
        </p:txBody>
      </p:sp>
      <p:sp>
        <p:nvSpPr>
          <p:cNvPr id="1457" name="Google Shape;1457;p91"/>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NUMBERS</a:t>
            </a:r>
            <a:endParaRPr dirty="0"/>
          </a:p>
        </p:txBody>
      </p:sp>
      <p:sp>
        <p:nvSpPr>
          <p:cNvPr id="1458" name="Google Shape;1458;p91"/>
          <p:cNvSpPr txBox="1">
            <a:spLocks noGrp="1"/>
          </p:cNvSpPr>
          <p:nvPr>
            <p:ph type="subTitle" idx="6"/>
          </p:nvPr>
        </p:nvSpPr>
        <p:spPr>
          <a:xfrm>
            <a:off x="713225"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Occupancy %</a:t>
            </a:r>
            <a:endParaRPr dirty="0"/>
          </a:p>
        </p:txBody>
      </p:sp>
      <p:sp>
        <p:nvSpPr>
          <p:cNvPr id="1459" name="Google Shape;1459;p91"/>
          <p:cNvSpPr txBox="1">
            <a:spLocks noGrp="1"/>
          </p:cNvSpPr>
          <p:nvPr>
            <p:ph type="subTitle" idx="7"/>
          </p:nvPr>
        </p:nvSpPr>
        <p:spPr>
          <a:xfrm>
            <a:off x="3475200"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RevPAR</a:t>
            </a:r>
            <a:endParaRPr dirty="0"/>
          </a:p>
        </p:txBody>
      </p:sp>
      <p:sp>
        <p:nvSpPr>
          <p:cNvPr id="1460" name="Google Shape;1460;p91"/>
          <p:cNvSpPr txBox="1">
            <a:spLocks noGrp="1"/>
          </p:cNvSpPr>
          <p:nvPr>
            <p:ph type="subTitle" idx="8"/>
          </p:nvPr>
        </p:nvSpPr>
        <p:spPr>
          <a:xfrm>
            <a:off x="6230400"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DSRN</a:t>
            </a:r>
            <a:endParaRPr dirty="0"/>
          </a:p>
        </p:txBody>
      </p:sp>
      <p:sp>
        <p:nvSpPr>
          <p:cNvPr id="1461" name="Google Shape;1461;p91"/>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t>HOTEL CHAIN</a:t>
            </a:r>
            <a:endParaRPr sz="800" dirty="0"/>
          </a:p>
        </p:txBody>
      </p:sp>
      <p:cxnSp>
        <p:nvCxnSpPr>
          <p:cNvPr id="1462" name="Google Shape;1462;p91"/>
          <p:cNvCxnSpPr>
            <a:stCxn id="1461"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1463" name="Google Shape;1463;p91"/>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1464" name="Google Shape;1464;p91"/>
          <p:cNvCxnSpPr>
            <a:stCxn id="1463"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91"/>
          <p:cNvCxnSpPr/>
          <p:nvPr/>
        </p:nvCxnSpPr>
        <p:spPr>
          <a:xfrm>
            <a:off x="3198899" y="1260550"/>
            <a:ext cx="0" cy="2743200"/>
          </a:xfrm>
          <a:prstGeom prst="straightConnector1">
            <a:avLst/>
          </a:prstGeom>
          <a:noFill/>
          <a:ln w="9525" cap="flat" cmpd="sng">
            <a:solidFill>
              <a:schemeClr val="dk1"/>
            </a:solidFill>
            <a:prstDash val="solid"/>
            <a:round/>
            <a:headEnd type="none" w="med" len="med"/>
            <a:tailEnd type="none" w="med" len="med"/>
          </a:ln>
        </p:spPr>
      </p:cxnSp>
      <p:cxnSp>
        <p:nvCxnSpPr>
          <p:cNvPr id="1466" name="Google Shape;1466;p91"/>
          <p:cNvCxnSpPr/>
          <p:nvPr/>
        </p:nvCxnSpPr>
        <p:spPr>
          <a:xfrm>
            <a:off x="5945099" y="1260550"/>
            <a:ext cx="0" cy="2743200"/>
          </a:xfrm>
          <a:prstGeom prst="straightConnector1">
            <a:avLst/>
          </a:prstGeom>
          <a:noFill/>
          <a:ln w="9525" cap="flat" cmpd="sng">
            <a:solidFill>
              <a:schemeClr val="dk1"/>
            </a:solidFill>
            <a:prstDash val="solid"/>
            <a:round/>
            <a:headEnd type="none" w="med" len="med"/>
            <a:tailEnd type="none" w="med" len="med"/>
          </a:ln>
        </p:spPr>
      </p:cxnSp>
      <p:sp>
        <p:nvSpPr>
          <p:cNvPr id="1467" name="Google Shape;1467;p91">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1">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0"/>
        <p:cNvGrpSpPr/>
        <p:nvPr/>
      </p:nvGrpSpPr>
      <p:grpSpPr>
        <a:xfrm>
          <a:off x="0" y="0"/>
          <a:ext cx="0" cy="0"/>
          <a:chOff x="0" y="0"/>
          <a:chExt cx="0" cy="0"/>
        </a:xfrm>
      </p:grpSpPr>
      <p:sp>
        <p:nvSpPr>
          <p:cNvPr id="1451" name="Google Shape;1451;p91"/>
          <p:cNvSpPr txBox="1">
            <a:spLocks noGrp="1"/>
          </p:cNvSpPr>
          <p:nvPr>
            <p:ph type="title"/>
          </p:nvPr>
        </p:nvSpPr>
        <p:spPr>
          <a:xfrm>
            <a:off x="505345" y="1465638"/>
            <a:ext cx="2528971"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12.7K</a:t>
            </a:r>
            <a:endParaRPr dirty="0"/>
          </a:p>
        </p:txBody>
      </p:sp>
      <p:sp>
        <p:nvSpPr>
          <p:cNvPr id="1452" name="Google Shape;1452;p91"/>
          <p:cNvSpPr txBox="1">
            <a:spLocks noGrp="1"/>
          </p:cNvSpPr>
          <p:nvPr>
            <p:ph type="subTitle" idx="1"/>
          </p:nvPr>
        </p:nvSpPr>
        <p:spPr>
          <a:xfrm>
            <a:off x="349316" y="2950112"/>
            <a:ext cx="2841028" cy="69758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Average Daily Rate</a:t>
            </a:r>
            <a:endParaRPr dirty="0"/>
          </a:p>
        </p:txBody>
      </p:sp>
      <p:sp>
        <p:nvSpPr>
          <p:cNvPr id="1453" name="Google Shape;1453;p91"/>
          <p:cNvSpPr txBox="1">
            <a:spLocks noGrp="1"/>
          </p:cNvSpPr>
          <p:nvPr>
            <p:ph type="subTitle" idx="3"/>
          </p:nvPr>
        </p:nvSpPr>
        <p:spPr>
          <a:xfrm>
            <a:off x="3381360" y="3061461"/>
            <a:ext cx="2364167"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Utilized Room Nights by Booked Room Nights</a:t>
            </a:r>
            <a:endParaRPr dirty="0"/>
          </a:p>
        </p:txBody>
      </p:sp>
      <p:sp>
        <p:nvSpPr>
          <p:cNvPr id="1454" name="Google Shape;1454;p91"/>
          <p:cNvSpPr txBox="1">
            <a:spLocks noGrp="1"/>
          </p:cNvSpPr>
          <p:nvPr>
            <p:ph type="subTitle" idx="5"/>
          </p:nvPr>
        </p:nvSpPr>
        <p:spPr>
          <a:xfrm>
            <a:off x="6230400" y="3028950"/>
            <a:ext cx="21936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Average of all given ratings</a:t>
            </a:r>
            <a:endParaRPr dirty="0"/>
          </a:p>
        </p:txBody>
      </p:sp>
      <p:sp>
        <p:nvSpPr>
          <p:cNvPr id="1455" name="Google Shape;1455;p91"/>
          <p:cNvSpPr txBox="1">
            <a:spLocks noGrp="1"/>
          </p:cNvSpPr>
          <p:nvPr>
            <p:ph type="title" idx="2"/>
          </p:nvPr>
        </p:nvSpPr>
        <p:spPr>
          <a:xfrm>
            <a:off x="3363482" y="1438875"/>
            <a:ext cx="2516767"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70.1%</a:t>
            </a:r>
            <a:endParaRPr dirty="0"/>
          </a:p>
        </p:txBody>
      </p:sp>
      <p:sp>
        <p:nvSpPr>
          <p:cNvPr id="1456" name="Google Shape;1456;p91"/>
          <p:cNvSpPr txBox="1">
            <a:spLocks noGrp="1"/>
          </p:cNvSpPr>
          <p:nvPr>
            <p:ph type="title" idx="4"/>
          </p:nvPr>
        </p:nvSpPr>
        <p:spPr>
          <a:xfrm>
            <a:off x="6237175" y="1432220"/>
            <a:ext cx="21936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3.62</a:t>
            </a:r>
            <a:endParaRPr dirty="0"/>
          </a:p>
        </p:txBody>
      </p:sp>
      <p:sp>
        <p:nvSpPr>
          <p:cNvPr id="1457" name="Google Shape;1457;p91"/>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OTHER NUMBERS</a:t>
            </a:r>
            <a:endParaRPr dirty="0"/>
          </a:p>
        </p:txBody>
      </p:sp>
      <p:sp>
        <p:nvSpPr>
          <p:cNvPr id="1458" name="Google Shape;1458;p91"/>
          <p:cNvSpPr txBox="1">
            <a:spLocks noGrp="1"/>
          </p:cNvSpPr>
          <p:nvPr>
            <p:ph type="subTitle" idx="6"/>
          </p:nvPr>
        </p:nvSpPr>
        <p:spPr>
          <a:xfrm>
            <a:off x="713225"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ADR</a:t>
            </a:r>
            <a:endParaRPr dirty="0"/>
          </a:p>
        </p:txBody>
      </p:sp>
      <p:sp>
        <p:nvSpPr>
          <p:cNvPr id="1459" name="Google Shape;1459;p91"/>
          <p:cNvSpPr txBox="1">
            <a:spLocks noGrp="1"/>
          </p:cNvSpPr>
          <p:nvPr>
            <p:ph type="subTitle" idx="7"/>
          </p:nvPr>
        </p:nvSpPr>
        <p:spPr>
          <a:xfrm>
            <a:off x="3528066"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Realization %</a:t>
            </a:r>
            <a:endParaRPr dirty="0"/>
          </a:p>
        </p:txBody>
      </p:sp>
      <p:sp>
        <p:nvSpPr>
          <p:cNvPr id="1460" name="Google Shape;1460;p91"/>
          <p:cNvSpPr txBox="1">
            <a:spLocks noGrp="1"/>
          </p:cNvSpPr>
          <p:nvPr>
            <p:ph type="subTitle" idx="8"/>
          </p:nvPr>
        </p:nvSpPr>
        <p:spPr>
          <a:xfrm>
            <a:off x="6230400" y="2571750"/>
            <a:ext cx="2193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Average Rating</a:t>
            </a:r>
            <a:endParaRPr dirty="0"/>
          </a:p>
        </p:txBody>
      </p:sp>
      <p:sp>
        <p:nvSpPr>
          <p:cNvPr id="1461" name="Google Shape;1461;p91"/>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t>HOTEL CHAIN</a:t>
            </a:r>
            <a:endParaRPr sz="800" dirty="0"/>
          </a:p>
        </p:txBody>
      </p:sp>
      <p:cxnSp>
        <p:nvCxnSpPr>
          <p:cNvPr id="1462" name="Google Shape;1462;p91"/>
          <p:cNvCxnSpPr>
            <a:stCxn id="1461"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1463" name="Google Shape;1463;p91"/>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1464" name="Google Shape;1464;p91"/>
          <p:cNvCxnSpPr>
            <a:stCxn id="1463"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91"/>
          <p:cNvCxnSpPr/>
          <p:nvPr/>
        </p:nvCxnSpPr>
        <p:spPr>
          <a:xfrm>
            <a:off x="3198899" y="1260550"/>
            <a:ext cx="0" cy="2743200"/>
          </a:xfrm>
          <a:prstGeom prst="straightConnector1">
            <a:avLst/>
          </a:prstGeom>
          <a:noFill/>
          <a:ln w="9525" cap="flat" cmpd="sng">
            <a:solidFill>
              <a:schemeClr val="dk1"/>
            </a:solidFill>
            <a:prstDash val="solid"/>
            <a:round/>
            <a:headEnd type="none" w="med" len="med"/>
            <a:tailEnd type="none" w="med" len="med"/>
          </a:ln>
        </p:spPr>
      </p:cxnSp>
      <p:cxnSp>
        <p:nvCxnSpPr>
          <p:cNvPr id="1466" name="Google Shape;1466;p91"/>
          <p:cNvCxnSpPr/>
          <p:nvPr/>
        </p:nvCxnSpPr>
        <p:spPr>
          <a:xfrm>
            <a:off x="5945099" y="1260550"/>
            <a:ext cx="0" cy="2743200"/>
          </a:xfrm>
          <a:prstGeom prst="straightConnector1">
            <a:avLst/>
          </a:prstGeom>
          <a:noFill/>
          <a:ln w="9525" cap="flat" cmpd="sng">
            <a:solidFill>
              <a:schemeClr val="dk1"/>
            </a:solidFill>
            <a:prstDash val="solid"/>
            <a:round/>
            <a:headEnd type="none" w="med" len="med"/>
            <a:tailEnd type="none" w="med" len="med"/>
          </a:ln>
        </p:spPr>
      </p:cxnSp>
      <p:sp>
        <p:nvSpPr>
          <p:cNvPr id="1467" name="Google Shape;1467;p91">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1">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884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12"/>
          <p:cNvSpPr txBox="1">
            <a:spLocks noGrp="1"/>
          </p:cNvSpPr>
          <p:nvPr>
            <p:ph type="subTitle" idx="5"/>
          </p:nvPr>
        </p:nvSpPr>
        <p:spPr>
          <a:xfrm>
            <a:off x="3496500" y="2953845"/>
            <a:ext cx="2000329" cy="46979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WEEKDAY/WEEKEND PRICING</a:t>
            </a:r>
            <a:endParaRPr dirty="0"/>
          </a:p>
        </p:txBody>
      </p:sp>
      <p:sp>
        <p:nvSpPr>
          <p:cNvPr id="2052" name="Google Shape;2052;p112"/>
          <p:cNvSpPr txBox="1">
            <a:spLocks noGrp="1"/>
          </p:cNvSpPr>
          <p:nvPr>
            <p:ph type="subTitle" idx="2"/>
          </p:nvPr>
        </p:nvSpPr>
        <p:spPr>
          <a:xfrm>
            <a:off x="791280" y="2833032"/>
            <a:ext cx="2274390" cy="114894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This is where the prices do not change </a:t>
            </a:r>
            <a:r>
              <a:rPr lang="en-US" dirty="0"/>
              <a:t>and remain the same although when there is demand in the market.</a:t>
            </a:r>
            <a:endParaRPr dirty="0"/>
          </a:p>
        </p:txBody>
      </p:sp>
      <p:sp>
        <p:nvSpPr>
          <p:cNvPr id="2053" name="Google Shape;2053;p112"/>
          <p:cNvSpPr txBox="1">
            <a:spLocks noGrp="1"/>
          </p:cNvSpPr>
          <p:nvPr>
            <p:ph type="subTitle" idx="1"/>
          </p:nvPr>
        </p:nvSpPr>
        <p:spPr>
          <a:xfrm>
            <a:off x="852975" y="2547752"/>
            <a:ext cx="21510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FLAT PRICING</a:t>
            </a:r>
            <a:endParaRPr dirty="0"/>
          </a:p>
        </p:txBody>
      </p:sp>
      <p:sp>
        <p:nvSpPr>
          <p:cNvPr id="2054" name="Google Shape;2054;p11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Pricing Strategy </a:t>
            </a:r>
            <a:endParaRPr dirty="0"/>
          </a:p>
        </p:txBody>
      </p:sp>
      <p:sp>
        <p:nvSpPr>
          <p:cNvPr id="2055" name="Google Shape;2055;p11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2056" name="Google Shape;2056;p11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2057" name="Google Shape;2057;p112"/>
          <p:cNvSpPr txBox="1">
            <a:spLocks noGrp="1"/>
          </p:cNvSpPr>
          <p:nvPr>
            <p:ph type="subTitle" idx="6"/>
          </p:nvPr>
        </p:nvSpPr>
        <p:spPr>
          <a:xfrm>
            <a:off x="3496500" y="3528315"/>
            <a:ext cx="2151000" cy="69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Here the Prices are set differently for Weekdays and Weekends.</a:t>
            </a:r>
            <a:endParaRPr dirty="0"/>
          </a:p>
        </p:txBody>
      </p:sp>
      <p:sp>
        <p:nvSpPr>
          <p:cNvPr id="2058" name="Google Shape;2058;p112"/>
          <p:cNvSpPr txBox="1">
            <a:spLocks noGrp="1"/>
          </p:cNvSpPr>
          <p:nvPr>
            <p:ph type="subTitle" idx="7"/>
          </p:nvPr>
        </p:nvSpPr>
        <p:spPr>
          <a:xfrm>
            <a:off x="6140025" y="3132259"/>
            <a:ext cx="21510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DYNAMIC PRICING</a:t>
            </a:r>
            <a:endParaRPr dirty="0"/>
          </a:p>
        </p:txBody>
      </p:sp>
      <p:sp>
        <p:nvSpPr>
          <p:cNvPr id="2059" name="Google Shape;2059;p112"/>
          <p:cNvSpPr txBox="1">
            <a:spLocks noGrp="1"/>
          </p:cNvSpPr>
          <p:nvPr>
            <p:ph type="subTitle" idx="8"/>
          </p:nvPr>
        </p:nvSpPr>
        <p:spPr>
          <a:xfrm>
            <a:off x="6140024" y="3519696"/>
            <a:ext cx="2290749" cy="101136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Prices keep changing based on factors like Occupancy, or by keeping Price high on during peak days etc.</a:t>
            </a:r>
            <a:endParaRPr dirty="0"/>
          </a:p>
        </p:txBody>
      </p:sp>
      <p:sp>
        <p:nvSpPr>
          <p:cNvPr id="2060" name="Google Shape;2060;p112"/>
          <p:cNvSpPr/>
          <p:nvPr/>
        </p:nvSpPr>
        <p:spPr>
          <a:xfrm>
            <a:off x="852977" y="1557163"/>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·01·</a:t>
            </a:r>
            <a:endParaRPr sz="3000" b="1">
              <a:solidFill>
                <a:schemeClr val="dk2"/>
              </a:solidFill>
              <a:latin typeface="Abhaya Libre"/>
              <a:ea typeface="Abhaya Libre"/>
              <a:cs typeface="Abhaya Libre"/>
              <a:sym typeface="Abhaya Libre"/>
            </a:endParaRPr>
          </a:p>
        </p:txBody>
      </p:sp>
      <p:sp>
        <p:nvSpPr>
          <p:cNvPr id="2061" name="Google Shape;2061;p112"/>
          <p:cNvSpPr/>
          <p:nvPr/>
        </p:nvSpPr>
        <p:spPr>
          <a:xfrm>
            <a:off x="3496502" y="1861963"/>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·02·</a:t>
            </a:r>
            <a:endParaRPr sz="3000" b="1">
              <a:solidFill>
                <a:schemeClr val="dk2"/>
              </a:solidFill>
              <a:latin typeface="Abhaya Libre"/>
              <a:ea typeface="Abhaya Libre"/>
              <a:cs typeface="Abhaya Libre"/>
              <a:sym typeface="Abhaya Libre"/>
            </a:endParaRPr>
          </a:p>
        </p:txBody>
      </p:sp>
      <p:sp>
        <p:nvSpPr>
          <p:cNvPr id="2062" name="Google Shape;2062;p112"/>
          <p:cNvSpPr/>
          <p:nvPr/>
        </p:nvSpPr>
        <p:spPr>
          <a:xfrm>
            <a:off x="6142091" y="2172988"/>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·03·</a:t>
            </a:r>
            <a:endParaRPr sz="3000" b="1">
              <a:solidFill>
                <a:schemeClr val="dk2"/>
              </a:solidFill>
              <a:latin typeface="Abhaya Libre"/>
              <a:ea typeface="Abhaya Libre"/>
              <a:cs typeface="Abhaya Libre"/>
              <a:sym typeface="Abhaya Libre"/>
            </a:endParaRPr>
          </a:p>
        </p:txBody>
      </p:sp>
      <p:sp>
        <p:nvSpPr>
          <p:cNvPr id="2063" name="Google Shape;2063;p112">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12">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1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1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112"/>
          <p:cNvCxnSpPr/>
          <p:nvPr/>
        </p:nvCxnSpPr>
        <p:spPr>
          <a:xfrm flipH="1">
            <a:off x="3245588" y="1415294"/>
            <a:ext cx="9300" cy="2743200"/>
          </a:xfrm>
          <a:prstGeom prst="straightConnector1">
            <a:avLst/>
          </a:prstGeom>
          <a:noFill/>
          <a:ln w="9525" cap="flat" cmpd="sng">
            <a:solidFill>
              <a:schemeClr val="dk1"/>
            </a:solidFill>
            <a:prstDash val="solid"/>
            <a:round/>
            <a:headEnd type="none" w="med" len="med"/>
            <a:tailEnd type="none" w="med" len="med"/>
          </a:ln>
        </p:spPr>
      </p:cxnSp>
      <p:cxnSp>
        <p:nvCxnSpPr>
          <p:cNvPr id="2068" name="Google Shape;2068;p112"/>
          <p:cNvCxnSpPr/>
          <p:nvPr/>
        </p:nvCxnSpPr>
        <p:spPr>
          <a:xfrm flipH="1">
            <a:off x="5856663" y="1724548"/>
            <a:ext cx="9300" cy="2743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9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Analysis</a:t>
            </a:r>
            <a:endParaRPr dirty="0"/>
          </a:p>
        </p:txBody>
      </p:sp>
      <p:sp>
        <p:nvSpPr>
          <p:cNvPr id="1729" name="Google Shape;1729;p99"/>
          <p:cNvSpPr txBox="1"/>
          <p:nvPr/>
        </p:nvSpPr>
        <p:spPr>
          <a:xfrm>
            <a:off x="821986" y="3285809"/>
            <a:ext cx="21057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RevPAR</a:t>
            </a:r>
            <a:endParaRPr sz="2000" b="1" dirty="0">
              <a:solidFill>
                <a:schemeClr val="dk1"/>
              </a:solidFill>
              <a:latin typeface="Abhaya Libre"/>
              <a:ea typeface="Abhaya Libre"/>
              <a:cs typeface="Abhaya Libre"/>
              <a:sym typeface="Abhaya Libre"/>
            </a:endParaRPr>
          </a:p>
        </p:txBody>
      </p:sp>
      <p:sp>
        <p:nvSpPr>
          <p:cNvPr id="1730" name="Google Shape;1730;p99"/>
          <p:cNvSpPr txBox="1"/>
          <p:nvPr/>
        </p:nvSpPr>
        <p:spPr>
          <a:xfrm>
            <a:off x="676706" y="3613149"/>
            <a:ext cx="2396259" cy="9662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Nanum Gothic"/>
                <a:ea typeface="Nanum Gothic"/>
                <a:cs typeface="Nanum Gothic"/>
                <a:sym typeface="Nanum Gothic"/>
              </a:rPr>
              <a:t>As we can see the RevPar is stable and not fluctuating when there is more demand. </a:t>
            </a:r>
            <a:endParaRPr dirty="0">
              <a:solidFill>
                <a:schemeClr val="dk1"/>
              </a:solidFill>
              <a:latin typeface="Nanum Gothic"/>
              <a:ea typeface="Nanum Gothic"/>
              <a:cs typeface="Nanum Gothic"/>
              <a:sym typeface="Nanum Gothic"/>
            </a:endParaRPr>
          </a:p>
        </p:txBody>
      </p:sp>
      <p:sp>
        <p:nvSpPr>
          <p:cNvPr id="1731" name="Google Shape;1731;p99"/>
          <p:cNvSpPr txBox="1"/>
          <p:nvPr/>
        </p:nvSpPr>
        <p:spPr>
          <a:xfrm>
            <a:off x="2623186" y="2278284"/>
            <a:ext cx="21054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Weekdays/ends</a:t>
            </a:r>
            <a:endParaRPr sz="2000" b="1" dirty="0">
              <a:solidFill>
                <a:schemeClr val="dk1"/>
              </a:solidFill>
              <a:latin typeface="Abhaya Libre"/>
              <a:ea typeface="Abhaya Libre"/>
              <a:cs typeface="Abhaya Libre"/>
              <a:sym typeface="Abhaya Libre"/>
            </a:endParaRPr>
          </a:p>
        </p:txBody>
      </p:sp>
      <p:sp>
        <p:nvSpPr>
          <p:cNvPr id="1732" name="Google Shape;1732;p99"/>
          <p:cNvSpPr txBox="1"/>
          <p:nvPr/>
        </p:nvSpPr>
        <p:spPr>
          <a:xfrm>
            <a:off x="2623186" y="1412545"/>
            <a:ext cx="2105700" cy="8657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Nanum Gothic"/>
                <a:ea typeface="Nanum Gothic"/>
                <a:cs typeface="Nanum Gothic"/>
                <a:sym typeface="Nanum Gothic"/>
              </a:rPr>
              <a:t>The Revpar under Weekdays/ends are different and it’s fluctuating</a:t>
            </a:r>
            <a:endParaRPr dirty="0">
              <a:solidFill>
                <a:schemeClr val="dk1"/>
              </a:solidFill>
              <a:latin typeface="Nanum Gothic"/>
              <a:ea typeface="Nanum Gothic"/>
              <a:cs typeface="Nanum Gothic"/>
              <a:sym typeface="Nanum Gothic"/>
            </a:endParaRPr>
          </a:p>
        </p:txBody>
      </p:sp>
      <p:sp>
        <p:nvSpPr>
          <p:cNvPr id="1733" name="Google Shape;1733;p99"/>
          <p:cNvSpPr txBox="1"/>
          <p:nvPr/>
        </p:nvSpPr>
        <p:spPr>
          <a:xfrm>
            <a:off x="4423786" y="3233093"/>
            <a:ext cx="21051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ADR</a:t>
            </a:r>
            <a:endParaRPr sz="2000" b="1" dirty="0">
              <a:solidFill>
                <a:schemeClr val="dk1"/>
              </a:solidFill>
              <a:latin typeface="Abhaya Libre"/>
              <a:ea typeface="Abhaya Libre"/>
              <a:cs typeface="Abhaya Libre"/>
              <a:sym typeface="Abhaya Libre"/>
            </a:endParaRPr>
          </a:p>
        </p:txBody>
      </p:sp>
      <p:sp>
        <p:nvSpPr>
          <p:cNvPr id="1734" name="Google Shape;1734;p99"/>
          <p:cNvSpPr txBox="1"/>
          <p:nvPr/>
        </p:nvSpPr>
        <p:spPr>
          <a:xfrm>
            <a:off x="4424086" y="3685584"/>
            <a:ext cx="2105400" cy="48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Nanum Gothic"/>
                <a:ea typeface="Nanum Gothic"/>
                <a:cs typeface="Nanum Gothic"/>
                <a:sym typeface="Nanum Gothic"/>
              </a:rPr>
              <a:t>Average Daily Rate is stable on both weekday/ends</a:t>
            </a:r>
            <a:endParaRPr dirty="0">
              <a:solidFill>
                <a:schemeClr val="dk1"/>
              </a:solidFill>
              <a:latin typeface="Nanum Gothic"/>
              <a:ea typeface="Nanum Gothic"/>
              <a:cs typeface="Nanum Gothic"/>
              <a:sym typeface="Nanum Gothic"/>
            </a:endParaRPr>
          </a:p>
        </p:txBody>
      </p:sp>
      <p:cxnSp>
        <p:nvCxnSpPr>
          <p:cNvPr id="1735" name="Google Shape;1735;p99"/>
          <p:cNvCxnSpPr/>
          <p:nvPr/>
        </p:nvCxnSpPr>
        <p:spPr>
          <a:xfrm>
            <a:off x="715050" y="2981484"/>
            <a:ext cx="7713900" cy="0"/>
          </a:xfrm>
          <a:prstGeom prst="straightConnector1">
            <a:avLst/>
          </a:prstGeom>
          <a:noFill/>
          <a:ln w="9525" cap="flat" cmpd="sng">
            <a:solidFill>
              <a:schemeClr val="dk1"/>
            </a:solidFill>
            <a:prstDash val="solid"/>
            <a:round/>
            <a:headEnd type="none" w="med" len="med"/>
            <a:tailEnd type="none" w="med" len="med"/>
          </a:ln>
        </p:spPr>
      </p:cxnSp>
      <p:sp>
        <p:nvSpPr>
          <p:cNvPr id="1736" name="Google Shape;1736;p99"/>
          <p:cNvSpPr txBox="1"/>
          <p:nvPr/>
        </p:nvSpPr>
        <p:spPr>
          <a:xfrm>
            <a:off x="6224386" y="2278284"/>
            <a:ext cx="21054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Pricing Strategy</a:t>
            </a:r>
            <a:endParaRPr sz="2000" b="1" dirty="0">
              <a:solidFill>
                <a:schemeClr val="dk1"/>
              </a:solidFill>
              <a:latin typeface="Abhaya Libre"/>
              <a:ea typeface="Abhaya Libre"/>
              <a:cs typeface="Abhaya Libre"/>
              <a:sym typeface="Abhaya Libre"/>
            </a:endParaRPr>
          </a:p>
        </p:txBody>
      </p:sp>
      <p:sp>
        <p:nvSpPr>
          <p:cNvPr id="1737" name="Google Shape;1737;p99"/>
          <p:cNvSpPr txBox="1"/>
          <p:nvPr/>
        </p:nvSpPr>
        <p:spPr>
          <a:xfrm>
            <a:off x="6224386" y="1251525"/>
            <a:ext cx="2105700" cy="10267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Nanum Gothic"/>
                <a:ea typeface="Nanum Gothic"/>
                <a:cs typeface="Nanum Gothic"/>
                <a:sym typeface="Nanum Gothic"/>
              </a:rPr>
              <a:t>Due to the RevPar the Company has to follow some Pricing strategy</a:t>
            </a:r>
            <a:endParaRPr dirty="0">
              <a:solidFill>
                <a:schemeClr val="dk1"/>
              </a:solidFill>
              <a:latin typeface="Nanum Gothic"/>
              <a:ea typeface="Nanum Gothic"/>
              <a:cs typeface="Nanum Gothic"/>
              <a:sym typeface="Nanum Gothic"/>
            </a:endParaRPr>
          </a:p>
        </p:txBody>
      </p:sp>
      <p:cxnSp>
        <p:nvCxnSpPr>
          <p:cNvPr id="1738" name="Google Shape;1738;p99"/>
          <p:cNvCxnSpPr>
            <a:stCxn id="1729" idx="0"/>
            <a:endCxn id="1739" idx="2"/>
          </p:cNvCxnSpPr>
          <p:nvPr/>
        </p:nvCxnSpPr>
        <p:spPr>
          <a:xfrm rot="10800000" flipH="1">
            <a:off x="1874836" y="2652509"/>
            <a:ext cx="300" cy="633300"/>
          </a:xfrm>
          <a:prstGeom prst="straightConnector1">
            <a:avLst/>
          </a:prstGeom>
          <a:noFill/>
          <a:ln w="9525" cap="flat" cmpd="sng">
            <a:solidFill>
              <a:schemeClr val="dk1"/>
            </a:solidFill>
            <a:prstDash val="solid"/>
            <a:round/>
            <a:headEnd type="oval" w="med" len="med"/>
            <a:tailEnd type="none" w="med" len="med"/>
          </a:ln>
        </p:spPr>
      </p:cxnSp>
      <p:cxnSp>
        <p:nvCxnSpPr>
          <p:cNvPr id="1740" name="Google Shape;1740;p99"/>
          <p:cNvCxnSpPr>
            <a:stCxn id="1733" idx="0"/>
            <a:endCxn id="1741" idx="0"/>
          </p:cNvCxnSpPr>
          <p:nvPr/>
        </p:nvCxnSpPr>
        <p:spPr>
          <a:xfrm flipV="1">
            <a:off x="5476336" y="2652509"/>
            <a:ext cx="0" cy="580584"/>
          </a:xfrm>
          <a:prstGeom prst="straightConnector1">
            <a:avLst/>
          </a:prstGeom>
          <a:noFill/>
          <a:ln w="9525" cap="flat" cmpd="sng">
            <a:solidFill>
              <a:schemeClr val="dk1"/>
            </a:solidFill>
            <a:prstDash val="solid"/>
            <a:round/>
            <a:headEnd type="oval" w="med" len="med"/>
            <a:tailEnd type="none" w="med" len="med"/>
          </a:ln>
        </p:spPr>
      </p:cxnSp>
      <p:cxnSp>
        <p:nvCxnSpPr>
          <p:cNvPr id="1742" name="Google Shape;1742;p99"/>
          <p:cNvCxnSpPr>
            <a:stCxn id="1731" idx="2"/>
            <a:endCxn id="1743" idx="0"/>
          </p:cNvCxnSpPr>
          <p:nvPr/>
        </p:nvCxnSpPr>
        <p:spPr>
          <a:xfrm>
            <a:off x="3675886" y="2676984"/>
            <a:ext cx="300" cy="627900"/>
          </a:xfrm>
          <a:prstGeom prst="straightConnector1">
            <a:avLst/>
          </a:prstGeom>
          <a:noFill/>
          <a:ln w="9525" cap="flat" cmpd="sng">
            <a:solidFill>
              <a:schemeClr val="dk1"/>
            </a:solidFill>
            <a:prstDash val="solid"/>
            <a:round/>
            <a:headEnd type="oval" w="med" len="med"/>
            <a:tailEnd type="none" w="med" len="med"/>
          </a:ln>
        </p:spPr>
      </p:cxnSp>
      <p:cxnSp>
        <p:nvCxnSpPr>
          <p:cNvPr id="1744" name="Google Shape;1744;p99"/>
          <p:cNvCxnSpPr>
            <a:stCxn id="1736" idx="2"/>
            <a:endCxn id="1745" idx="2"/>
          </p:cNvCxnSpPr>
          <p:nvPr/>
        </p:nvCxnSpPr>
        <p:spPr>
          <a:xfrm>
            <a:off x="7277086" y="2676984"/>
            <a:ext cx="0" cy="627900"/>
          </a:xfrm>
          <a:prstGeom prst="straightConnector1">
            <a:avLst/>
          </a:prstGeom>
          <a:noFill/>
          <a:ln w="9525" cap="flat" cmpd="sng">
            <a:solidFill>
              <a:schemeClr val="dk1"/>
            </a:solidFill>
            <a:prstDash val="solid"/>
            <a:round/>
            <a:headEnd type="oval" w="med" len="med"/>
            <a:tailEnd type="none" w="med" len="med"/>
          </a:ln>
        </p:spPr>
      </p:cxnSp>
      <p:sp>
        <p:nvSpPr>
          <p:cNvPr id="1746" name="Google Shape;1746;p99"/>
          <p:cNvSpPr/>
          <p:nvPr/>
        </p:nvSpPr>
        <p:spPr>
          <a:xfrm>
            <a:off x="1417777" y="17757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·01·</a:t>
            </a:r>
            <a:endParaRPr sz="3000" b="1">
              <a:solidFill>
                <a:schemeClr val="dk2"/>
              </a:solidFill>
              <a:latin typeface="Abhaya Libre"/>
              <a:ea typeface="Abhaya Libre"/>
              <a:cs typeface="Abhaya Libre"/>
              <a:sym typeface="Abhaya Libre"/>
            </a:endParaRPr>
          </a:p>
        </p:txBody>
      </p:sp>
      <p:sp>
        <p:nvSpPr>
          <p:cNvPr id="1747" name="Google Shape;1747;p99"/>
          <p:cNvSpPr/>
          <p:nvPr/>
        </p:nvSpPr>
        <p:spPr>
          <a:xfrm>
            <a:off x="3218827" y="32859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·02·</a:t>
            </a:r>
            <a:endParaRPr sz="3000" b="1">
              <a:solidFill>
                <a:schemeClr val="dk2"/>
              </a:solidFill>
              <a:latin typeface="Abhaya Libre"/>
              <a:ea typeface="Abhaya Libre"/>
              <a:cs typeface="Abhaya Libre"/>
              <a:sym typeface="Abhaya Libre"/>
            </a:endParaRPr>
          </a:p>
        </p:txBody>
      </p:sp>
      <p:sp>
        <p:nvSpPr>
          <p:cNvPr id="1748" name="Google Shape;1748;p99"/>
          <p:cNvSpPr/>
          <p:nvPr/>
        </p:nvSpPr>
        <p:spPr>
          <a:xfrm>
            <a:off x="5019277" y="1738112"/>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·03·</a:t>
            </a:r>
            <a:endParaRPr sz="3000" b="1">
              <a:solidFill>
                <a:schemeClr val="dk2"/>
              </a:solidFill>
              <a:latin typeface="Abhaya Libre"/>
              <a:ea typeface="Abhaya Libre"/>
              <a:cs typeface="Abhaya Libre"/>
              <a:sym typeface="Abhaya Libre"/>
            </a:endParaRPr>
          </a:p>
        </p:txBody>
      </p:sp>
      <p:sp>
        <p:nvSpPr>
          <p:cNvPr id="1749" name="Google Shape;1749;p99"/>
          <p:cNvSpPr/>
          <p:nvPr/>
        </p:nvSpPr>
        <p:spPr>
          <a:xfrm>
            <a:off x="6820327" y="32859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·04·</a:t>
            </a:r>
            <a:endParaRPr sz="3000" b="1" dirty="0">
              <a:solidFill>
                <a:schemeClr val="dk2"/>
              </a:solidFill>
              <a:latin typeface="Abhaya Libre"/>
              <a:ea typeface="Abhaya Libre"/>
              <a:cs typeface="Abhaya Libre"/>
              <a:sym typeface="Abhaya Libre"/>
            </a:endParaRPr>
          </a:p>
        </p:txBody>
      </p:sp>
      <p:sp>
        <p:nvSpPr>
          <p:cNvPr id="1750" name="Google Shape;1750;p99"/>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751" name="Google Shape;1751;p99"/>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752" name="Google Shape;1752;p99">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9">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46"/>
                                        </p:tgtEl>
                                        <p:attrNameLst>
                                          <p:attrName>style.visibility</p:attrName>
                                        </p:attrNameLst>
                                      </p:cBhvr>
                                      <p:to>
                                        <p:strVal val="visible"/>
                                      </p:to>
                                    </p:set>
                                    <p:anim calcmode="lin" valueType="num">
                                      <p:cBhvr additive="base">
                                        <p:cTn id="7" dur="600"/>
                                        <p:tgtEl>
                                          <p:spTgt spid="1746"/>
                                        </p:tgtEl>
                                        <p:attrNameLst>
                                          <p:attrName>ppt_x</p:attrName>
                                        </p:attrNameLst>
                                      </p:cBhvr>
                                      <p:tavLst>
                                        <p:tav tm="0">
                                          <p:val>
                                            <p:strVal val="#ppt_x-1"/>
                                          </p:val>
                                        </p:tav>
                                        <p:tav tm="100000">
                                          <p:val>
                                            <p:strVal val="#ppt_x"/>
                                          </p:val>
                                        </p:tav>
                                      </p:tavLst>
                                    </p:anim>
                                  </p:childTnLst>
                                </p:cTn>
                              </p:par>
                            </p:childTnLst>
                          </p:cTn>
                        </p:par>
                        <p:par>
                          <p:cTn id="8" fill="hold">
                            <p:stCondLst>
                              <p:cond delay="600"/>
                            </p:stCondLst>
                            <p:childTnLst>
                              <p:par>
                                <p:cTn id="9" presetID="2" presetClass="entr" presetSubtype="8" fill="hold" nodeType="afterEffect">
                                  <p:stCondLst>
                                    <p:cond delay="0"/>
                                  </p:stCondLst>
                                  <p:childTnLst>
                                    <p:set>
                                      <p:cBhvr>
                                        <p:cTn id="10" dur="1" fill="hold">
                                          <p:stCondLst>
                                            <p:cond delay="0"/>
                                          </p:stCondLst>
                                        </p:cTn>
                                        <p:tgtEl>
                                          <p:spTgt spid="1747"/>
                                        </p:tgtEl>
                                        <p:attrNameLst>
                                          <p:attrName>style.visibility</p:attrName>
                                        </p:attrNameLst>
                                      </p:cBhvr>
                                      <p:to>
                                        <p:strVal val="visible"/>
                                      </p:to>
                                    </p:set>
                                    <p:anim calcmode="lin" valueType="num">
                                      <p:cBhvr additive="base">
                                        <p:cTn id="11" dur="600"/>
                                        <p:tgtEl>
                                          <p:spTgt spid="1747"/>
                                        </p:tgtEl>
                                        <p:attrNameLst>
                                          <p:attrName>ppt_x</p:attrName>
                                        </p:attrNameLst>
                                      </p:cBhvr>
                                      <p:tavLst>
                                        <p:tav tm="0">
                                          <p:val>
                                            <p:strVal val="#ppt_x-1"/>
                                          </p:val>
                                        </p:tav>
                                        <p:tav tm="100000">
                                          <p:val>
                                            <p:strVal val="#ppt_x"/>
                                          </p:val>
                                        </p:tav>
                                      </p:tavLst>
                                    </p:anim>
                                  </p:childTnLst>
                                </p:cTn>
                              </p:par>
                            </p:childTnLst>
                          </p:cTn>
                        </p:par>
                        <p:par>
                          <p:cTn id="12" fill="hold">
                            <p:stCondLst>
                              <p:cond delay="1200"/>
                            </p:stCondLst>
                            <p:childTnLst>
                              <p:par>
                                <p:cTn id="13" presetID="2" presetClass="entr" presetSubtype="8" fill="hold" nodeType="afterEffect">
                                  <p:stCondLst>
                                    <p:cond delay="0"/>
                                  </p:stCondLst>
                                  <p:childTnLst>
                                    <p:set>
                                      <p:cBhvr>
                                        <p:cTn id="14" dur="1" fill="hold">
                                          <p:stCondLst>
                                            <p:cond delay="0"/>
                                          </p:stCondLst>
                                        </p:cTn>
                                        <p:tgtEl>
                                          <p:spTgt spid="1748"/>
                                        </p:tgtEl>
                                        <p:attrNameLst>
                                          <p:attrName>style.visibility</p:attrName>
                                        </p:attrNameLst>
                                      </p:cBhvr>
                                      <p:to>
                                        <p:strVal val="visible"/>
                                      </p:to>
                                    </p:set>
                                    <p:anim calcmode="lin" valueType="num">
                                      <p:cBhvr additive="base">
                                        <p:cTn id="15" dur="600"/>
                                        <p:tgtEl>
                                          <p:spTgt spid="1748"/>
                                        </p:tgtEl>
                                        <p:attrNameLst>
                                          <p:attrName>ppt_x</p:attrName>
                                        </p:attrNameLst>
                                      </p:cBhvr>
                                      <p:tavLst>
                                        <p:tav tm="0">
                                          <p:val>
                                            <p:strVal val="#ppt_x-1"/>
                                          </p:val>
                                        </p:tav>
                                        <p:tav tm="100000">
                                          <p:val>
                                            <p:strVal val="#ppt_x"/>
                                          </p:val>
                                        </p:tav>
                                      </p:tavLst>
                                    </p:anim>
                                  </p:childTnLst>
                                </p:cTn>
                              </p:par>
                            </p:childTnLst>
                          </p:cTn>
                        </p:par>
                        <p:par>
                          <p:cTn id="16" fill="hold">
                            <p:stCondLst>
                              <p:cond delay="1800"/>
                            </p:stCondLst>
                            <p:childTnLst>
                              <p:par>
                                <p:cTn id="17" presetID="2" presetClass="entr" presetSubtype="8" fill="hold" nodeType="afterEffect">
                                  <p:stCondLst>
                                    <p:cond delay="0"/>
                                  </p:stCondLst>
                                  <p:childTnLst>
                                    <p:set>
                                      <p:cBhvr>
                                        <p:cTn id="18" dur="1" fill="hold">
                                          <p:stCondLst>
                                            <p:cond delay="0"/>
                                          </p:stCondLst>
                                        </p:cTn>
                                        <p:tgtEl>
                                          <p:spTgt spid="1749"/>
                                        </p:tgtEl>
                                        <p:attrNameLst>
                                          <p:attrName>style.visibility</p:attrName>
                                        </p:attrNameLst>
                                      </p:cBhvr>
                                      <p:to>
                                        <p:strVal val="visible"/>
                                      </p:to>
                                    </p:set>
                                    <p:anim calcmode="lin" valueType="num">
                                      <p:cBhvr additive="base">
                                        <p:cTn id="19" dur="600"/>
                                        <p:tgtEl>
                                          <p:spTgt spid="17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4"/>
          <p:cNvSpPr txBox="1">
            <a:spLocks noGrp="1"/>
          </p:cNvSpPr>
          <p:nvPr>
            <p:ph type="subTitle" idx="1"/>
          </p:nvPr>
        </p:nvSpPr>
        <p:spPr>
          <a:xfrm>
            <a:off x="1453760" y="3753158"/>
            <a:ext cx="2860074"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Online Booking Channels</a:t>
            </a:r>
            <a:endParaRPr dirty="0"/>
          </a:p>
        </p:txBody>
      </p:sp>
      <p:sp>
        <p:nvSpPr>
          <p:cNvPr id="575" name="Google Shape;575;p64"/>
          <p:cNvSpPr txBox="1">
            <a:spLocks noGrp="1"/>
          </p:cNvSpPr>
          <p:nvPr>
            <p:ph type="subTitle" idx="2"/>
          </p:nvPr>
        </p:nvSpPr>
        <p:spPr>
          <a:xfrm>
            <a:off x="1388432" y="4124175"/>
            <a:ext cx="2990729"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Company and Hotels must keep an eye on the Customer Reviews and Ratings</a:t>
            </a:r>
            <a:endParaRPr dirty="0"/>
          </a:p>
        </p:txBody>
      </p:sp>
      <p:sp>
        <p:nvSpPr>
          <p:cNvPr id="576" name="Google Shape;576;p64"/>
          <p:cNvSpPr txBox="1">
            <a:spLocks noGrp="1"/>
          </p:cNvSpPr>
          <p:nvPr>
            <p:ph type="subTitle" idx="3"/>
          </p:nvPr>
        </p:nvSpPr>
        <p:spPr>
          <a:xfrm>
            <a:off x="5158866" y="3771264"/>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Promotions</a:t>
            </a:r>
            <a:endParaRPr dirty="0"/>
          </a:p>
        </p:txBody>
      </p:sp>
      <p:sp>
        <p:nvSpPr>
          <p:cNvPr id="577" name="Google Shape;577;p64"/>
          <p:cNvSpPr txBox="1">
            <a:spLocks noGrp="1"/>
          </p:cNvSpPr>
          <p:nvPr>
            <p:ph type="subTitle" idx="4"/>
          </p:nvPr>
        </p:nvSpPr>
        <p:spPr>
          <a:xfrm>
            <a:off x="4918144" y="4104485"/>
            <a:ext cx="2916268"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Hotels must promote th</a:t>
            </a:r>
            <a:r>
              <a:rPr lang="en-IN" dirty="0" err="1"/>
              <a:t>ei</a:t>
            </a:r>
            <a:r>
              <a:rPr lang="en" dirty="0"/>
              <a:t>r rooms through by giving </a:t>
            </a:r>
            <a:r>
              <a:rPr lang="en-US" dirty="0"/>
              <a:t>exciting offers and Discount Coupons etc.</a:t>
            </a:r>
            <a:endParaRPr dirty="0"/>
          </a:p>
        </p:txBody>
      </p:sp>
      <p:sp>
        <p:nvSpPr>
          <p:cNvPr id="578" name="Google Shape;578;p64"/>
          <p:cNvSpPr txBox="1">
            <a:spLocks noGrp="1"/>
          </p:cNvSpPr>
          <p:nvPr>
            <p:ph type="subTitle" idx="5"/>
          </p:nvPr>
        </p:nvSpPr>
        <p:spPr>
          <a:xfrm>
            <a:off x="7199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Pricing Strategy</a:t>
            </a:r>
            <a:endParaRPr dirty="0"/>
          </a:p>
        </p:txBody>
      </p:sp>
      <p:sp>
        <p:nvSpPr>
          <p:cNvPr id="579" name="Google Shape;579;p64"/>
          <p:cNvSpPr txBox="1">
            <a:spLocks noGrp="1"/>
          </p:cNvSpPr>
          <p:nvPr>
            <p:ph type="subTitle" idx="6"/>
          </p:nvPr>
        </p:nvSpPr>
        <p:spPr>
          <a:xfrm>
            <a:off x="719998" y="2285515"/>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Adapting to Weekdays &amp; Weekends Price Strategy will be more effective.</a:t>
            </a:r>
            <a:endParaRPr dirty="0"/>
          </a:p>
        </p:txBody>
      </p:sp>
      <p:sp>
        <p:nvSpPr>
          <p:cNvPr id="580" name="Google Shape;580;p64"/>
          <p:cNvSpPr txBox="1">
            <a:spLocks noGrp="1"/>
          </p:cNvSpPr>
          <p:nvPr>
            <p:ph type="subTitle" idx="7"/>
          </p:nvPr>
        </p:nvSpPr>
        <p:spPr>
          <a:xfrm>
            <a:off x="34661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Occupancy %</a:t>
            </a:r>
            <a:endParaRPr dirty="0"/>
          </a:p>
        </p:txBody>
      </p:sp>
      <p:sp>
        <p:nvSpPr>
          <p:cNvPr id="581" name="Google Shape;581;p64"/>
          <p:cNvSpPr txBox="1">
            <a:spLocks noGrp="1"/>
          </p:cNvSpPr>
          <p:nvPr>
            <p:ph type="subTitle" idx="8"/>
          </p:nvPr>
        </p:nvSpPr>
        <p:spPr>
          <a:xfrm>
            <a:off x="3466200" y="2253819"/>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ADR has to be reduced in order to increase Occupancy %</a:t>
            </a:r>
            <a:endParaRPr dirty="0"/>
          </a:p>
        </p:txBody>
      </p:sp>
      <p:sp>
        <p:nvSpPr>
          <p:cNvPr id="582" name="Google Shape;582;p64"/>
          <p:cNvSpPr txBox="1">
            <a:spLocks noGrp="1"/>
          </p:cNvSpPr>
          <p:nvPr>
            <p:ph type="subTitle" idx="9"/>
          </p:nvPr>
        </p:nvSpPr>
        <p:spPr>
          <a:xfrm>
            <a:off x="62123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Price Elasticity</a:t>
            </a:r>
            <a:endParaRPr dirty="0"/>
          </a:p>
        </p:txBody>
      </p:sp>
      <p:sp>
        <p:nvSpPr>
          <p:cNvPr id="583" name="Google Shape;583;p64"/>
          <p:cNvSpPr txBox="1">
            <a:spLocks noGrp="1"/>
          </p:cNvSpPr>
          <p:nvPr>
            <p:ph type="subTitle" idx="13"/>
          </p:nvPr>
        </p:nvSpPr>
        <p:spPr>
          <a:xfrm>
            <a:off x="6067941" y="2253818"/>
            <a:ext cx="2623352" cy="66923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a:t>
            </a:r>
            <a:r>
              <a:rPr lang="en-US" dirty="0"/>
              <a:t>Prices has to kept high when there is more demand and in Peak seasons</a:t>
            </a:r>
            <a:endParaRPr dirty="0"/>
          </a:p>
        </p:txBody>
      </p:sp>
      <p:sp>
        <p:nvSpPr>
          <p:cNvPr id="584" name="Google Shape;584;p6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KEY ACTIONS</a:t>
            </a:r>
            <a:endParaRPr dirty="0"/>
          </a:p>
        </p:txBody>
      </p:sp>
      <p:sp>
        <p:nvSpPr>
          <p:cNvPr id="585" name="Google Shape;585;p64"/>
          <p:cNvSpPr/>
          <p:nvPr/>
        </p:nvSpPr>
        <p:spPr>
          <a:xfrm>
            <a:off x="1479981" y="1097065"/>
            <a:ext cx="690300" cy="69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4"/>
          <p:cNvSpPr/>
          <p:nvPr/>
        </p:nvSpPr>
        <p:spPr>
          <a:xfrm>
            <a:off x="4227844" y="1097065"/>
            <a:ext cx="690300" cy="69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4"/>
          <p:cNvSpPr/>
          <p:nvPr/>
        </p:nvSpPr>
        <p:spPr>
          <a:xfrm>
            <a:off x="6973366" y="1097065"/>
            <a:ext cx="690300" cy="69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4"/>
          <p:cNvSpPr/>
          <p:nvPr/>
        </p:nvSpPr>
        <p:spPr>
          <a:xfrm>
            <a:off x="2586448" y="3062858"/>
            <a:ext cx="690300" cy="69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4"/>
          <p:cNvSpPr/>
          <p:nvPr/>
        </p:nvSpPr>
        <p:spPr>
          <a:xfrm>
            <a:off x="5966685" y="3084030"/>
            <a:ext cx="690300" cy="69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0" name="Google Shape;590;p64"/>
          <p:cNvGrpSpPr/>
          <p:nvPr/>
        </p:nvGrpSpPr>
        <p:grpSpPr>
          <a:xfrm>
            <a:off x="1648364" y="1265209"/>
            <a:ext cx="353342" cy="354012"/>
            <a:chOff x="2721146" y="1955963"/>
            <a:chExt cx="314501" cy="315098"/>
          </a:xfrm>
        </p:grpSpPr>
        <p:sp>
          <p:nvSpPr>
            <p:cNvPr id="591" name="Google Shape;591;p64"/>
            <p:cNvSpPr/>
            <p:nvPr/>
          </p:nvSpPr>
          <p:spPr>
            <a:xfrm>
              <a:off x="2721146" y="1955963"/>
              <a:ext cx="314501" cy="315098"/>
            </a:xfrm>
            <a:custGeom>
              <a:avLst/>
              <a:gdLst/>
              <a:ahLst/>
              <a:cxnLst/>
              <a:rect l="l" t="t" r="r" b="b"/>
              <a:pathLst>
                <a:path w="12123" h="12146" extrusionOk="0">
                  <a:moveTo>
                    <a:pt x="3215" y="714"/>
                  </a:moveTo>
                  <a:cubicBezTo>
                    <a:pt x="3406" y="714"/>
                    <a:pt x="3573" y="881"/>
                    <a:pt x="3573" y="1072"/>
                  </a:cubicBezTo>
                  <a:lnTo>
                    <a:pt x="3573" y="1429"/>
                  </a:lnTo>
                  <a:lnTo>
                    <a:pt x="2858" y="1429"/>
                  </a:lnTo>
                  <a:lnTo>
                    <a:pt x="2858" y="1072"/>
                  </a:lnTo>
                  <a:cubicBezTo>
                    <a:pt x="2858" y="881"/>
                    <a:pt x="3025" y="714"/>
                    <a:pt x="3215" y="714"/>
                  </a:cubicBezTo>
                  <a:close/>
                  <a:moveTo>
                    <a:pt x="6049" y="714"/>
                  </a:moveTo>
                  <a:cubicBezTo>
                    <a:pt x="6240" y="714"/>
                    <a:pt x="6407" y="881"/>
                    <a:pt x="6407" y="1072"/>
                  </a:cubicBezTo>
                  <a:lnTo>
                    <a:pt x="6407" y="1429"/>
                  </a:lnTo>
                  <a:lnTo>
                    <a:pt x="5692" y="1429"/>
                  </a:lnTo>
                  <a:lnTo>
                    <a:pt x="5692" y="1072"/>
                  </a:lnTo>
                  <a:cubicBezTo>
                    <a:pt x="5692" y="881"/>
                    <a:pt x="5859" y="714"/>
                    <a:pt x="6049" y="714"/>
                  </a:cubicBezTo>
                  <a:close/>
                  <a:moveTo>
                    <a:pt x="8907" y="714"/>
                  </a:moveTo>
                  <a:cubicBezTo>
                    <a:pt x="9098" y="714"/>
                    <a:pt x="9241" y="881"/>
                    <a:pt x="9241" y="1072"/>
                  </a:cubicBezTo>
                  <a:lnTo>
                    <a:pt x="9241" y="1429"/>
                  </a:lnTo>
                  <a:lnTo>
                    <a:pt x="8550" y="1429"/>
                  </a:lnTo>
                  <a:lnTo>
                    <a:pt x="8550" y="1072"/>
                  </a:lnTo>
                  <a:cubicBezTo>
                    <a:pt x="8550" y="881"/>
                    <a:pt x="8693" y="714"/>
                    <a:pt x="8907" y="714"/>
                  </a:cubicBezTo>
                  <a:close/>
                  <a:moveTo>
                    <a:pt x="11408" y="2143"/>
                  </a:moveTo>
                  <a:lnTo>
                    <a:pt x="11408" y="10002"/>
                  </a:lnTo>
                  <a:lnTo>
                    <a:pt x="715" y="10002"/>
                  </a:lnTo>
                  <a:lnTo>
                    <a:pt x="715" y="2143"/>
                  </a:lnTo>
                  <a:lnTo>
                    <a:pt x="3573" y="2143"/>
                  </a:lnTo>
                  <a:lnTo>
                    <a:pt x="3573" y="2501"/>
                  </a:lnTo>
                  <a:cubicBezTo>
                    <a:pt x="3573" y="2691"/>
                    <a:pt x="3406" y="2858"/>
                    <a:pt x="3215" y="2858"/>
                  </a:cubicBezTo>
                  <a:lnTo>
                    <a:pt x="3215" y="3572"/>
                  </a:lnTo>
                  <a:cubicBezTo>
                    <a:pt x="3811" y="3572"/>
                    <a:pt x="4287" y="3096"/>
                    <a:pt x="4287" y="2501"/>
                  </a:cubicBezTo>
                  <a:lnTo>
                    <a:pt x="4287" y="2143"/>
                  </a:lnTo>
                  <a:lnTo>
                    <a:pt x="6407" y="2143"/>
                  </a:lnTo>
                  <a:lnTo>
                    <a:pt x="6407" y="2501"/>
                  </a:lnTo>
                  <a:cubicBezTo>
                    <a:pt x="6407" y="2691"/>
                    <a:pt x="6240" y="2858"/>
                    <a:pt x="6049" y="2858"/>
                  </a:cubicBezTo>
                  <a:lnTo>
                    <a:pt x="6049" y="3572"/>
                  </a:lnTo>
                  <a:cubicBezTo>
                    <a:pt x="6645" y="3572"/>
                    <a:pt x="7121" y="3096"/>
                    <a:pt x="7121" y="2501"/>
                  </a:cubicBezTo>
                  <a:lnTo>
                    <a:pt x="7121" y="2143"/>
                  </a:lnTo>
                  <a:lnTo>
                    <a:pt x="9264" y="2143"/>
                  </a:lnTo>
                  <a:lnTo>
                    <a:pt x="9264" y="2501"/>
                  </a:lnTo>
                  <a:cubicBezTo>
                    <a:pt x="9264" y="2691"/>
                    <a:pt x="9098" y="2858"/>
                    <a:pt x="8907" y="2858"/>
                  </a:cubicBezTo>
                  <a:lnTo>
                    <a:pt x="8907" y="3572"/>
                  </a:lnTo>
                  <a:cubicBezTo>
                    <a:pt x="9479" y="3572"/>
                    <a:pt x="9955" y="3072"/>
                    <a:pt x="9955" y="2501"/>
                  </a:cubicBezTo>
                  <a:lnTo>
                    <a:pt x="9955" y="2143"/>
                  </a:lnTo>
                  <a:close/>
                  <a:moveTo>
                    <a:pt x="11408" y="10716"/>
                  </a:moveTo>
                  <a:lnTo>
                    <a:pt x="11408" y="11431"/>
                  </a:lnTo>
                  <a:lnTo>
                    <a:pt x="715" y="11431"/>
                  </a:lnTo>
                  <a:lnTo>
                    <a:pt x="715" y="10716"/>
                  </a:lnTo>
                  <a:close/>
                  <a:moveTo>
                    <a:pt x="3215" y="0"/>
                  </a:moveTo>
                  <a:cubicBezTo>
                    <a:pt x="2620" y="0"/>
                    <a:pt x="2144" y="500"/>
                    <a:pt x="2144" y="1072"/>
                  </a:cubicBezTo>
                  <a:lnTo>
                    <a:pt x="2144" y="1429"/>
                  </a:lnTo>
                  <a:lnTo>
                    <a:pt x="1" y="1429"/>
                  </a:lnTo>
                  <a:lnTo>
                    <a:pt x="1" y="12145"/>
                  </a:lnTo>
                  <a:lnTo>
                    <a:pt x="12122" y="12145"/>
                  </a:lnTo>
                  <a:lnTo>
                    <a:pt x="12122" y="1429"/>
                  </a:lnTo>
                  <a:lnTo>
                    <a:pt x="9955" y="1429"/>
                  </a:lnTo>
                  <a:lnTo>
                    <a:pt x="9955" y="1072"/>
                  </a:lnTo>
                  <a:cubicBezTo>
                    <a:pt x="9955" y="500"/>
                    <a:pt x="9479" y="0"/>
                    <a:pt x="8907" y="0"/>
                  </a:cubicBezTo>
                  <a:cubicBezTo>
                    <a:pt x="8312" y="0"/>
                    <a:pt x="7835" y="500"/>
                    <a:pt x="7835" y="1072"/>
                  </a:cubicBezTo>
                  <a:lnTo>
                    <a:pt x="7835" y="1429"/>
                  </a:lnTo>
                  <a:lnTo>
                    <a:pt x="7121" y="1429"/>
                  </a:lnTo>
                  <a:lnTo>
                    <a:pt x="7121" y="1072"/>
                  </a:lnTo>
                  <a:cubicBezTo>
                    <a:pt x="7121" y="500"/>
                    <a:pt x="6645" y="0"/>
                    <a:pt x="6049" y="0"/>
                  </a:cubicBezTo>
                  <a:cubicBezTo>
                    <a:pt x="5478" y="0"/>
                    <a:pt x="4978" y="500"/>
                    <a:pt x="4978" y="1072"/>
                  </a:cubicBezTo>
                  <a:lnTo>
                    <a:pt x="4978" y="1429"/>
                  </a:lnTo>
                  <a:lnTo>
                    <a:pt x="4287" y="1429"/>
                  </a:lnTo>
                  <a:lnTo>
                    <a:pt x="4287" y="1072"/>
                  </a:lnTo>
                  <a:cubicBezTo>
                    <a:pt x="4287" y="500"/>
                    <a:pt x="3811"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4"/>
            <p:cNvSpPr/>
            <p:nvPr/>
          </p:nvSpPr>
          <p:spPr>
            <a:xfrm>
              <a:off x="2764399" y="2069637"/>
              <a:ext cx="84676" cy="84676"/>
            </a:xfrm>
            <a:custGeom>
              <a:avLst/>
              <a:gdLst/>
              <a:ahLst/>
              <a:cxnLst/>
              <a:rect l="l" t="t" r="r" b="b"/>
              <a:pathLst>
                <a:path w="3264" h="3264" extrusionOk="0">
                  <a:moveTo>
                    <a:pt x="2763" y="1"/>
                  </a:moveTo>
                  <a:lnTo>
                    <a:pt x="2144" y="620"/>
                  </a:lnTo>
                  <a:lnTo>
                    <a:pt x="572" y="168"/>
                  </a:lnTo>
                  <a:lnTo>
                    <a:pt x="382" y="858"/>
                  </a:lnTo>
                  <a:lnTo>
                    <a:pt x="1572" y="1192"/>
                  </a:lnTo>
                  <a:lnTo>
                    <a:pt x="1001" y="1763"/>
                  </a:lnTo>
                  <a:lnTo>
                    <a:pt x="191" y="1525"/>
                  </a:lnTo>
                  <a:lnTo>
                    <a:pt x="1" y="2216"/>
                  </a:lnTo>
                  <a:lnTo>
                    <a:pt x="810" y="2454"/>
                  </a:lnTo>
                  <a:lnTo>
                    <a:pt x="1048" y="3263"/>
                  </a:lnTo>
                  <a:lnTo>
                    <a:pt x="1739" y="3073"/>
                  </a:lnTo>
                  <a:lnTo>
                    <a:pt x="1501" y="2263"/>
                  </a:lnTo>
                  <a:lnTo>
                    <a:pt x="2072" y="1692"/>
                  </a:lnTo>
                  <a:lnTo>
                    <a:pt x="2406" y="2882"/>
                  </a:lnTo>
                  <a:lnTo>
                    <a:pt x="3096" y="2692"/>
                  </a:lnTo>
                  <a:lnTo>
                    <a:pt x="2644" y="1120"/>
                  </a:lnTo>
                  <a:lnTo>
                    <a:pt x="3263" y="501"/>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4"/>
            <p:cNvSpPr/>
            <p:nvPr/>
          </p:nvSpPr>
          <p:spPr>
            <a:xfrm>
              <a:off x="2758223" y="2178406"/>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4"/>
            <p:cNvSpPr/>
            <p:nvPr/>
          </p:nvSpPr>
          <p:spPr>
            <a:xfrm>
              <a:off x="2795301" y="2178406"/>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4"/>
            <p:cNvSpPr/>
            <p:nvPr/>
          </p:nvSpPr>
          <p:spPr>
            <a:xfrm>
              <a:off x="2832379" y="2178406"/>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4"/>
            <p:cNvSpPr/>
            <p:nvPr/>
          </p:nvSpPr>
          <p:spPr>
            <a:xfrm>
              <a:off x="2868834" y="2178406"/>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4"/>
            <p:cNvSpPr/>
            <p:nvPr/>
          </p:nvSpPr>
          <p:spPr>
            <a:xfrm>
              <a:off x="2905912" y="2178406"/>
              <a:ext cx="18549" cy="18549"/>
            </a:xfrm>
            <a:custGeom>
              <a:avLst/>
              <a:gdLst/>
              <a:ahLst/>
              <a:cxnLst/>
              <a:rect l="l" t="t" r="r" b="b"/>
              <a:pathLst>
                <a:path w="715" h="715" extrusionOk="0">
                  <a:moveTo>
                    <a:pt x="0" y="0"/>
                  </a:moveTo>
                  <a:lnTo>
                    <a:pt x="0" y="715"/>
                  </a:lnTo>
                  <a:lnTo>
                    <a:pt x="714" y="715"/>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4"/>
            <p:cNvSpPr/>
            <p:nvPr/>
          </p:nvSpPr>
          <p:spPr>
            <a:xfrm>
              <a:off x="2942964" y="2178406"/>
              <a:ext cx="17952" cy="18549"/>
            </a:xfrm>
            <a:custGeom>
              <a:avLst/>
              <a:gdLst/>
              <a:ahLst/>
              <a:cxnLst/>
              <a:rect l="l" t="t" r="r" b="b"/>
              <a:pathLst>
                <a:path w="692" h="715" extrusionOk="0">
                  <a:moveTo>
                    <a:pt x="1" y="0"/>
                  </a:moveTo>
                  <a:lnTo>
                    <a:pt x="1" y="715"/>
                  </a:lnTo>
                  <a:lnTo>
                    <a:pt x="692" y="715"/>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4"/>
            <p:cNvSpPr/>
            <p:nvPr/>
          </p:nvSpPr>
          <p:spPr>
            <a:xfrm>
              <a:off x="2979420" y="2178406"/>
              <a:ext cx="18575" cy="18549"/>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4"/>
            <p:cNvSpPr/>
            <p:nvPr/>
          </p:nvSpPr>
          <p:spPr>
            <a:xfrm>
              <a:off x="2868834" y="2141951"/>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4"/>
            <p:cNvSpPr/>
            <p:nvPr/>
          </p:nvSpPr>
          <p:spPr>
            <a:xfrm>
              <a:off x="2905912" y="2141951"/>
              <a:ext cx="18549" cy="18549"/>
            </a:xfrm>
            <a:custGeom>
              <a:avLst/>
              <a:gdLst/>
              <a:ahLst/>
              <a:cxnLst/>
              <a:rect l="l" t="t" r="r" b="b"/>
              <a:pathLst>
                <a:path w="715" h="715" extrusionOk="0">
                  <a:moveTo>
                    <a:pt x="0" y="0"/>
                  </a:moveTo>
                  <a:lnTo>
                    <a:pt x="0" y="715"/>
                  </a:lnTo>
                  <a:lnTo>
                    <a:pt x="714" y="715"/>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4"/>
            <p:cNvSpPr/>
            <p:nvPr/>
          </p:nvSpPr>
          <p:spPr>
            <a:xfrm>
              <a:off x="2942964" y="2141951"/>
              <a:ext cx="17952" cy="18549"/>
            </a:xfrm>
            <a:custGeom>
              <a:avLst/>
              <a:gdLst/>
              <a:ahLst/>
              <a:cxnLst/>
              <a:rect l="l" t="t" r="r" b="b"/>
              <a:pathLst>
                <a:path w="692" h="715" extrusionOk="0">
                  <a:moveTo>
                    <a:pt x="1" y="0"/>
                  </a:moveTo>
                  <a:lnTo>
                    <a:pt x="1" y="715"/>
                  </a:lnTo>
                  <a:lnTo>
                    <a:pt x="692" y="715"/>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4"/>
            <p:cNvSpPr/>
            <p:nvPr/>
          </p:nvSpPr>
          <p:spPr>
            <a:xfrm>
              <a:off x="2979420" y="2141951"/>
              <a:ext cx="18575" cy="18549"/>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4"/>
            <p:cNvSpPr/>
            <p:nvPr/>
          </p:nvSpPr>
          <p:spPr>
            <a:xfrm>
              <a:off x="2868834" y="2104873"/>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4"/>
            <p:cNvSpPr/>
            <p:nvPr/>
          </p:nvSpPr>
          <p:spPr>
            <a:xfrm>
              <a:off x="2905912" y="2104873"/>
              <a:ext cx="18549" cy="18549"/>
            </a:xfrm>
            <a:custGeom>
              <a:avLst/>
              <a:gdLst/>
              <a:ahLst/>
              <a:cxnLst/>
              <a:rect l="l" t="t" r="r" b="b"/>
              <a:pathLst>
                <a:path w="715" h="715" extrusionOk="0">
                  <a:moveTo>
                    <a:pt x="0" y="0"/>
                  </a:moveTo>
                  <a:lnTo>
                    <a:pt x="0" y="715"/>
                  </a:lnTo>
                  <a:lnTo>
                    <a:pt x="714" y="715"/>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4"/>
            <p:cNvSpPr/>
            <p:nvPr/>
          </p:nvSpPr>
          <p:spPr>
            <a:xfrm>
              <a:off x="2942964" y="2104873"/>
              <a:ext cx="17952" cy="18549"/>
            </a:xfrm>
            <a:custGeom>
              <a:avLst/>
              <a:gdLst/>
              <a:ahLst/>
              <a:cxnLst/>
              <a:rect l="l" t="t" r="r" b="b"/>
              <a:pathLst>
                <a:path w="692" h="715" extrusionOk="0">
                  <a:moveTo>
                    <a:pt x="1" y="0"/>
                  </a:moveTo>
                  <a:lnTo>
                    <a:pt x="1" y="715"/>
                  </a:lnTo>
                  <a:lnTo>
                    <a:pt x="692" y="715"/>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4"/>
            <p:cNvSpPr/>
            <p:nvPr/>
          </p:nvSpPr>
          <p:spPr>
            <a:xfrm>
              <a:off x="2979420" y="2104873"/>
              <a:ext cx="18575" cy="18549"/>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4"/>
            <p:cNvSpPr/>
            <p:nvPr/>
          </p:nvSpPr>
          <p:spPr>
            <a:xfrm>
              <a:off x="2868834" y="2067794"/>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4"/>
            <p:cNvSpPr/>
            <p:nvPr/>
          </p:nvSpPr>
          <p:spPr>
            <a:xfrm>
              <a:off x="2905912" y="2067794"/>
              <a:ext cx="18549" cy="18549"/>
            </a:xfrm>
            <a:custGeom>
              <a:avLst/>
              <a:gdLst/>
              <a:ahLst/>
              <a:cxnLst/>
              <a:rect l="l" t="t" r="r" b="b"/>
              <a:pathLst>
                <a:path w="715" h="715" extrusionOk="0">
                  <a:moveTo>
                    <a:pt x="0" y="0"/>
                  </a:moveTo>
                  <a:lnTo>
                    <a:pt x="0" y="715"/>
                  </a:lnTo>
                  <a:lnTo>
                    <a:pt x="714" y="715"/>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4"/>
            <p:cNvSpPr/>
            <p:nvPr/>
          </p:nvSpPr>
          <p:spPr>
            <a:xfrm>
              <a:off x="2942964" y="2067794"/>
              <a:ext cx="17952" cy="18549"/>
            </a:xfrm>
            <a:custGeom>
              <a:avLst/>
              <a:gdLst/>
              <a:ahLst/>
              <a:cxnLst/>
              <a:rect l="l" t="t" r="r" b="b"/>
              <a:pathLst>
                <a:path w="692" h="715" extrusionOk="0">
                  <a:moveTo>
                    <a:pt x="1" y="0"/>
                  </a:moveTo>
                  <a:lnTo>
                    <a:pt x="1" y="715"/>
                  </a:lnTo>
                  <a:lnTo>
                    <a:pt x="692" y="715"/>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4"/>
            <p:cNvSpPr/>
            <p:nvPr/>
          </p:nvSpPr>
          <p:spPr>
            <a:xfrm>
              <a:off x="2979420" y="2067794"/>
              <a:ext cx="18575" cy="18549"/>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64"/>
          <p:cNvGrpSpPr/>
          <p:nvPr/>
        </p:nvGrpSpPr>
        <p:grpSpPr>
          <a:xfrm>
            <a:off x="2766174" y="3220202"/>
            <a:ext cx="352090" cy="352090"/>
            <a:chOff x="791925" y="1492525"/>
            <a:chExt cx="315098" cy="315098"/>
          </a:xfrm>
        </p:grpSpPr>
        <p:sp>
          <p:nvSpPr>
            <p:cNvPr id="613" name="Google Shape;613;p64"/>
            <p:cNvSpPr/>
            <p:nvPr/>
          </p:nvSpPr>
          <p:spPr>
            <a:xfrm>
              <a:off x="791925" y="1492525"/>
              <a:ext cx="315098" cy="315098"/>
            </a:xfrm>
            <a:custGeom>
              <a:avLst/>
              <a:gdLst/>
              <a:ahLst/>
              <a:cxnLst/>
              <a:rect l="l" t="t" r="r" b="b"/>
              <a:pathLst>
                <a:path w="12146" h="12146" extrusionOk="0">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4"/>
            <p:cNvSpPr/>
            <p:nvPr/>
          </p:nvSpPr>
          <p:spPr>
            <a:xfrm>
              <a:off x="921685" y="1529603"/>
              <a:ext cx="55621" cy="55621"/>
            </a:xfrm>
            <a:custGeom>
              <a:avLst/>
              <a:gdLst/>
              <a:ahLst/>
              <a:cxnLst/>
              <a:rect l="l" t="t" r="r" b="b"/>
              <a:pathLst>
                <a:path w="2144" h="2144" extrusionOk="0">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64"/>
          <p:cNvGrpSpPr/>
          <p:nvPr/>
        </p:nvGrpSpPr>
        <p:grpSpPr>
          <a:xfrm>
            <a:off x="7141931" y="1266189"/>
            <a:ext cx="352059" cy="352052"/>
            <a:chOff x="5242160" y="3431513"/>
            <a:chExt cx="315098" cy="314501"/>
          </a:xfrm>
        </p:grpSpPr>
        <p:sp>
          <p:nvSpPr>
            <p:cNvPr id="616" name="Google Shape;616;p64"/>
            <p:cNvSpPr/>
            <p:nvPr/>
          </p:nvSpPr>
          <p:spPr>
            <a:xfrm>
              <a:off x="5242160" y="3431513"/>
              <a:ext cx="315098" cy="314501"/>
            </a:xfrm>
            <a:custGeom>
              <a:avLst/>
              <a:gdLst/>
              <a:ahLst/>
              <a:cxnLst/>
              <a:rect l="l" t="t" r="r" b="b"/>
              <a:pathLst>
                <a:path w="12146" h="12123" extrusionOk="0">
                  <a:moveTo>
                    <a:pt x="11432" y="715"/>
                  </a:moveTo>
                  <a:lnTo>
                    <a:pt x="11432" y="11408"/>
                  </a:lnTo>
                  <a:lnTo>
                    <a:pt x="715" y="11408"/>
                  </a:lnTo>
                  <a:lnTo>
                    <a:pt x="715" y="715"/>
                  </a:lnTo>
                  <a:close/>
                  <a:moveTo>
                    <a:pt x="1" y="1"/>
                  </a:moveTo>
                  <a:lnTo>
                    <a:pt x="1" y="12122"/>
                  </a:lnTo>
                  <a:lnTo>
                    <a:pt x="12146" y="12122"/>
                  </a:lnTo>
                  <a:lnTo>
                    <a:pt x="1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4"/>
            <p:cNvSpPr/>
            <p:nvPr/>
          </p:nvSpPr>
          <p:spPr>
            <a:xfrm>
              <a:off x="5279238" y="3468591"/>
              <a:ext cx="240980" cy="165591"/>
            </a:xfrm>
            <a:custGeom>
              <a:avLst/>
              <a:gdLst/>
              <a:ahLst/>
              <a:cxnLst/>
              <a:rect l="l" t="t" r="r" b="b"/>
              <a:pathLst>
                <a:path w="9289" h="6383" extrusionOk="0">
                  <a:moveTo>
                    <a:pt x="8574" y="691"/>
                  </a:moveTo>
                  <a:lnTo>
                    <a:pt x="8574" y="5668"/>
                  </a:lnTo>
                  <a:lnTo>
                    <a:pt x="715" y="5668"/>
                  </a:lnTo>
                  <a:lnTo>
                    <a:pt x="715" y="691"/>
                  </a:lnTo>
                  <a:close/>
                  <a:moveTo>
                    <a:pt x="0" y="1"/>
                  </a:moveTo>
                  <a:lnTo>
                    <a:pt x="0" y="6383"/>
                  </a:lnTo>
                  <a:lnTo>
                    <a:pt x="9288" y="6383"/>
                  </a:lnTo>
                  <a:lnTo>
                    <a:pt x="92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4"/>
            <p:cNvSpPr/>
            <p:nvPr/>
          </p:nvSpPr>
          <p:spPr>
            <a:xfrm>
              <a:off x="5279238" y="3652736"/>
              <a:ext cx="240980" cy="56243"/>
            </a:xfrm>
            <a:custGeom>
              <a:avLst/>
              <a:gdLst/>
              <a:ahLst/>
              <a:cxnLst/>
              <a:rect l="l" t="t" r="r" b="b"/>
              <a:pathLst>
                <a:path w="9289" h="2168" extrusionOk="0">
                  <a:moveTo>
                    <a:pt x="8574" y="715"/>
                  </a:moveTo>
                  <a:lnTo>
                    <a:pt x="8574" y="1477"/>
                  </a:lnTo>
                  <a:lnTo>
                    <a:pt x="715" y="1477"/>
                  </a:lnTo>
                  <a:lnTo>
                    <a:pt x="715" y="715"/>
                  </a:lnTo>
                  <a:close/>
                  <a:moveTo>
                    <a:pt x="0" y="0"/>
                  </a:moveTo>
                  <a:lnTo>
                    <a:pt x="0" y="2167"/>
                  </a:lnTo>
                  <a:lnTo>
                    <a:pt x="9288" y="2167"/>
                  </a:lnTo>
                  <a:lnTo>
                    <a:pt x="92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4"/>
            <p:cNvSpPr/>
            <p:nvPr/>
          </p:nvSpPr>
          <p:spPr>
            <a:xfrm>
              <a:off x="5316316" y="3505047"/>
              <a:ext cx="130387" cy="92070"/>
            </a:xfrm>
            <a:custGeom>
              <a:avLst/>
              <a:gdLst/>
              <a:ahLst/>
              <a:cxnLst/>
              <a:rect l="l" t="t" r="r" b="b"/>
              <a:pathLst>
                <a:path w="5026" h="3549" extrusionOk="0">
                  <a:moveTo>
                    <a:pt x="4311" y="715"/>
                  </a:moveTo>
                  <a:lnTo>
                    <a:pt x="4311" y="2858"/>
                  </a:lnTo>
                  <a:lnTo>
                    <a:pt x="715" y="2858"/>
                  </a:lnTo>
                  <a:lnTo>
                    <a:pt x="715" y="715"/>
                  </a:lnTo>
                  <a:close/>
                  <a:moveTo>
                    <a:pt x="0" y="1"/>
                  </a:moveTo>
                  <a:lnTo>
                    <a:pt x="0" y="3549"/>
                  </a:lnTo>
                  <a:lnTo>
                    <a:pt x="5025" y="3549"/>
                  </a:lnTo>
                  <a:lnTo>
                    <a:pt x="5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4"/>
            <p:cNvSpPr/>
            <p:nvPr/>
          </p:nvSpPr>
          <p:spPr>
            <a:xfrm>
              <a:off x="5464602" y="3505047"/>
              <a:ext cx="18575" cy="18575"/>
            </a:xfrm>
            <a:custGeom>
              <a:avLst/>
              <a:gdLst/>
              <a:ahLst/>
              <a:cxnLst/>
              <a:rect l="l" t="t" r="r" b="b"/>
              <a:pathLst>
                <a:path w="716" h="716" extrusionOk="0">
                  <a:moveTo>
                    <a:pt x="1" y="1"/>
                  </a:moveTo>
                  <a:lnTo>
                    <a:pt x="1" y="715"/>
                  </a:ln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4"/>
            <p:cNvSpPr/>
            <p:nvPr/>
          </p:nvSpPr>
          <p:spPr>
            <a:xfrm>
              <a:off x="5464602" y="3542125"/>
              <a:ext cx="18575" cy="18549"/>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4"/>
            <p:cNvSpPr/>
            <p:nvPr/>
          </p:nvSpPr>
          <p:spPr>
            <a:xfrm>
              <a:off x="5352771" y="3542125"/>
              <a:ext cx="56866" cy="18549"/>
            </a:xfrm>
            <a:custGeom>
              <a:avLst/>
              <a:gdLst/>
              <a:ahLst/>
              <a:cxnLst/>
              <a:rect l="l" t="t" r="r" b="b"/>
              <a:pathLst>
                <a:path w="2192" h="715" extrusionOk="0">
                  <a:moveTo>
                    <a:pt x="0" y="0"/>
                  </a:moveTo>
                  <a:lnTo>
                    <a:pt x="0" y="715"/>
                  </a:lnTo>
                  <a:lnTo>
                    <a:pt x="2191" y="715"/>
                  </a:lnTo>
                  <a:lnTo>
                    <a:pt x="2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4"/>
            <p:cNvSpPr/>
            <p:nvPr/>
          </p:nvSpPr>
          <p:spPr>
            <a:xfrm>
              <a:off x="5464602" y="3579203"/>
              <a:ext cx="18575" cy="17926"/>
            </a:xfrm>
            <a:custGeom>
              <a:avLst/>
              <a:gdLst/>
              <a:ahLst/>
              <a:cxnLst/>
              <a:rect l="l" t="t" r="r" b="b"/>
              <a:pathLst>
                <a:path w="716" h="691" extrusionOk="0">
                  <a:moveTo>
                    <a:pt x="1" y="0"/>
                  </a:moveTo>
                  <a:lnTo>
                    <a:pt x="1"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64"/>
          <p:cNvGrpSpPr/>
          <p:nvPr/>
        </p:nvGrpSpPr>
        <p:grpSpPr>
          <a:xfrm>
            <a:off x="4416905" y="1265214"/>
            <a:ext cx="312274" cy="354002"/>
            <a:chOff x="3986907" y="2921734"/>
            <a:chExt cx="277429" cy="314501"/>
          </a:xfrm>
        </p:grpSpPr>
        <p:sp>
          <p:nvSpPr>
            <p:cNvPr id="625" name="Google Shape;625;p64"/>
            <p:cNvSpPr/>
            <p:nvPr/>
          </p:nvSpPr>
          <p:spPr>
            <a:xfrm>
              <a:off x="3986907" y="2921734"/>
              <a:ext cx="277429" cy="314501"/>
            </a:xfrm>
            <a:custGeom>
              <a:avLst/>
              <a:gdLst/>
              <a:ahLst/>
              <a:cxnLst/>
              <a:rect l="l" t="t" r="r" b="b"/>
              <a:pathLst>
                <a:path w="10694" h="12123" extrusionOk="0">
                  <a:moveTo>
                    <a:pt x="7835" y="715"/>
                  </a:moveTo>
                  <a:lnTo>
                    <a:pt x="7835" y="2120"/>
                  </a:lnTo>
                  <a:lnTo>
                    <a:pt x="2858" y="2120"/>
                  </a:lnTo>
                  <a:lnTo>
                    <a:pt x="2858" y="715"/>
                  </a:lnTo>
                  <a:close/>
                  <a:moveTo>
                    <a:pt x="2144" y="3549"/>
                  </a:moveTo>
                  <a:lnTo>
                    <a:pt x="2144" y="4264"/>
                  </a:lnTo>
                  <a:lnTo>
                    <a:pt x="1787" y="4264"/>
                  </a:lnTo>
                  <a:cubicBezTo>
                    <a:pt x="1596" y="4264"/>
                    <a:pt x="1429" y="4097"/>
                    <a:pt x="1429" y="3906"/>
                  </a:cubicBezTo>
                  <a:cubicBezTo>
                    <a:pt x="1429" y="3716"/>
                    <a:pt x="1596" y="3549"/>
                    <a:pt x="1787" y="3549"/>
                  </a:cubicBezTo>
                  <a:close/>
                  <a:moveTo>
                    <a:pt x="8883" y="3549"/>
                  </a:moveTo>
                  <a:cubicBezTo>
                    <a:pt x="9098" y="3549"/>
                    <a:pt x="9240" y="3716"/>
                    <a:pt x="9240" y="3906"/>
                  </a:cubicBezTo>
                  <a:cubicBezTo>
                    <a:pt x="9240" y="4097"/>
                    <a:pt x="9098" y="4264"/>
                    <a:pt x="8883" y="4264"/>
                  </a:cubicBezTo>
                  <a:lnTo>
                    <a:pt x="8526" y="4264"/>
                  </a:lnTo>
                  <a:lnTo>
                    <a:pt x="8526" y="3549"/>
                  </a:lnTo>
                  <a:close/>
                  <a:moveTo>
                    <a:pt x="7835" y="2835"/>
                  </a:moveTo>
                  <a:lnTo>
                    <a:pt x="7835" y="4621"/>
                  </a:lnTo>
                  <a:cubicBezTo>
                    <a:pt x="7835" y="5978"/>
                    <a:pt x="6716" y="7098"/>
                    <a:pt x="5335" y="7098"/>
                  </a:cubicBezTo>
                  <a:cubicBezTo>
                    <a:pt x="3977" y="7098"/>
                    <a:pt x="2858" y="5978"/>
                    <a:pt x="2858" y="4621"/>
                  </a:cubicBezTo>
                  <a:lnTo>
                    <a:pt x="2858" y="2835"/>
                  </a:lnTo>
                  <a:close/>
                  <a:moveTo>
                    <a:pt x="3525" y="7240"/>
                  </a:moveTo>
                  <a:cubicBezTo>
                    <a:pt x="3954" y="7550"/>
                    <a:pt x="4454" y="7741"/>
                    <a:pt x="4978" y="7788"/>
                  </a:cubicBezTo>
                  <a:lnTo>
                    <a:pt x="4978" y="11408"/>
                  </a:lnTo>
                  <a:lnTo>
                    <a:pt x="691" y="11408"/>
                  </a:lnTo>
                  <a:lnTo>
                    <a:pt x="691" y="8955"/>
                  </a:lnTo>
                  <a:cubicBezTo>
                    <a:pt x="691" y="8503"/>
                    <a:pt x="1001" y="8098"/>
                    <a:pt x="1429" y="7955"/>
                  </a:cubicBezTo>
                  <a:lnTo>
                    <a:pt x="3525" y="7240"/>
                  </a:lnTo>
                  <a:close/>
                  <a:moveTo>
                    <a:pt x="7145" y="7240"/>
                  </a:moveTo>
                  <a:lnTo>
                    <a:pt x="9240" y="7955"/>
                  </a:lnTo>
                  <a:cubicBezTo>
                    <a:pt x="9693" y="8098"/>
                    <a:pt x="9979" y="8503"/>
                    <a:pt x="9979" y="8955"/>
                  </a:cubicBezTo>
                  <a:lnTo>
                    <a:pt x="9979" y="11408"/>
                  </a:lnTo>
                  <a:lnTo>
                    <a:pt x="5692" y="11408"/>
                  </a:lnTo>
                  <a:lnTo>
                    <a:pt x="5692" y="7788"/>
                  </a:lnTo>
                  <a:cubicBezTo>
                    <a:pt x="6240" y="7741"/>
                    <a:pt x="6740" y="7550"/>
                    <a:pt x="7145" y="7240"/>
                  </a:cubicBezTo>
                  <a:close/>
                  <a:moveTo>
                    <a:pt x="2144" y="1"/>
                  </a:moveTo>
                  <a:lnTo>
                    <a:pt x="2144" y="2835"/>
                  </a:lnTo>
                  <a:lnTo>
                    <a:pt x="1787" y="2835"/>
                  </a:lnTo>
                  <a:cubicBezTo>
                    <a:pt x="1191" y="2835"/>
                    <a:pt x="715" y="3311"/>
                    <a:pt x="715" y="3906"/>
                  </a:cubicBezTo>
                  <a:cubicBezTo>
                    <a:pt x="715" y="4502"/>
                    <a:pt x="1191" y="4978"/>
                    <a:pt x="1787" y="4978"/>
                  </a:cubicBezTo>
                  <a:lnTo>
                    <a:pt x="2168" y="4978"/>
                  </a:lnTo>
                  <a:cubicBezTo>
                    <a:pt x="2239" y="5621"/>
                    <a:pt x="2501" y="6216"/>
                    <a:pt x="2930" y="6693"/>
                  </a:cubicBezTo>
                  <a:lnTo>
                    <a:pt x="1215" y="7264"/>
                  </a:lnTo>
                  <a:cubicBezTo>
                    <a:pt x="477" y="7502"/>
                    <a:pt x="0" y="8193"/>
                    <a:pt x="0" y="8955"/>
                  </a:cubicBezTo>
                  <a:lnTo>
                    <a:pt x="0" y="12122"/>
                  </a:lnTo>
                  <a:lnTo>
                    <a:pt x="10693" y="12122"/>
                  </a:lnTo>
                  <a:lnTo>
                    <a:pt x="10693" y="8955"/>
                  </a:lnTo>
                  <a:cubicBezTo>
                    <a:pt x="10693" y="8193"/>
                    <a:pt x="10193" y="7502"/>
                    <a:pt x="9479" y="7264"/>
                  </a:cubicBezTo>
                  <a:lnTo>
                    <a:pt x="7764" y="6693"/>
                  </a:lnTo>
                  <a:cubicBezTo>
                    <a:pt x="8169" y="6216"/>
                    <a:pt x="8455" y="5621"/>
                    <a:pt x="8526" y="4978"/>
                  </a:cubicBezTo>
                  <a:lnTo>
                    <a:pt x="8883" y="4978"/>
                  </a:lnTo>
                  <a:cubicBezTo>
                    <a:pt x="9479" y="4978"/>
                    <a:pt x="9955" y="4502"/>
                    <a:pt x="9955" y="3906"/>
                  </a:cubicBezTo>
                  <a:cubicBezTo>
                    <a:pt x="9955" y="3311"/>
                    <a:pt x="9479" y="2835"/>
                    <a:pt x="8883" y="2835"/>
                  </a:cubicBezTo>
                  <a:lnTo>
                    <a:pt x="8550" y="2835"/>
                  </a:lnTo>
                  <a:lnTo>
                    <a:pt x="8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a:off x="4148789" y="3023082"/>
              <a:ext cx="17952" cy="18549"/>
            </a:xfrm>
            <a:custGeom>
              <a:avLst/>
              <a:gdLst/>
              <a:ahLst/>
              <a:cxnLst/>
              <a:rect l="l" t="t" r="r" b="b"/>
              <a:pathLst>
                <a:path w="692" h="715" extrusionOk="0">
                  <a:moveTo>
                    <a:pt x="1" y="0"/>
                  </a:moveTo>
                  <a:lnTo>
                    <a:pt x="1" y="715"/>
                  </a:lnTo>
                  <a:lnTo>
                    <a:pt x="691" y="715"/>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a:off x="4153122" y="3181255"/>
              <a:ext cx="18549" cy="17952"/>
            </a:xfrm>
            <a:custGeom>
              <a:avLst/>
              <a:gdLst/>
              <a:ahLst/>
              <a:cxnLst/>
              <a:rect l="l" t="t" r="r" b="b"/>
              <a:pathLst>
                <a:path w="715" h="692" extrusionOk="0">
                  <a:moveTo>
                    <a:pt x="1" y="1"/>
                  </a:moveTo>
                  <a:lnTo>
                    <a:pt x="1" y="692"/>
                  </a:lnTo>
                  <a:lnTo>
                    <a:pt x="715" y="692"/>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p:nvPr/>
          </p:nvSpPr>
          <p:spPr>
            <a:xfrm>
              <a:off x="4153122" y="3144203"/>
              <a:ext cx="18549" cy="18549"/>
            </a:xfrm>
            <a:custGeom>
              <a:avLst/>
              <a:gdLst/>
              <a:ahLst/>
              <a:cxnLst/>
              <a:rect l="l" t="t" r="r" b="b"/>
              <a:pathLst>
                <a:path w="715" h="715" extrusionOk="0">
                  <a:moveTo>
                    <a:pt x="1" y="0"/>
                  </a:moveTo>
                  <a:lnTo>
                    <a:pt x="1" y="714"/>
                  </a:lnTo>
                  <a:lnTo>
                    <a:pt x="715" y="714"/>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4"/>
            <p:cNvSpPr/>
            <p:nvPr/>
          </p:nvSpPr>
          <p:spPr>
            <a:xfrm>
              <a:off x="4083922" y="3023082"/>
              <a:ext cx="18549" cy="18549"/>
            </a:xfrm>
            <a:custGeom>
              <a:avLst/>
              <a:gdLst/>
              <a:ahLst/>
              <a:cxnLst/>
              <a:rect l="l" t="t" r="r" b="b"/>
              <a:pathLst>
                <a:path w="715" h="715" extrusionOk="0">
                  <a:moveTo>
                    <a:pt x="0" y="0"/>
                  </a:moveTo>
                  <a:lnTo>
                    <a:pt x="0"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4"/>
          <p:cNvGrpSpPr/>
          <p:nvPr/>
        </p:nvGrpSpPr>
        <p:grpSpPr>
          <a:xfrm>
            <a:off x="5984491" y="3142980"/>
            <a:ext cx="503374" cy="424224"/>
            <a:chOff x="6634594" y="1993015"/>
            <a:chExt cx="450527" cy="379687"/>
          </a:xfrm>
        </p:grpSpPr>
        <p:sp>
          <p:nvSpPr>
            <p:cNvPr id="631" name="Google Shape;631;p64"/>
            <p:cNvSpPr/>
            <p:nvPr/>
          </p:nvSpPr>
          <p:spPr>
            <a:xfrm>
              <a:off x="6653120" y="1993015"/>
              <a:ext cx="18575" cy="18575"/>
            </a:xfrm>
            <a:custGeom>
              <a:avLst/>
              <a:gdLst/>
              <a:ahLst/>
              <a:cxnLst/>
              <a:rect l="l" t="t" r="r" b="b"/>
              <a:pathLst>
                <a:path w="716" h="716" extrusionOk="0">
                  <a:moveTo>
                    <a:pt x="1" y="1"/>
                  </a:moveTo>
                  <a:lnTo>
                    <a:pt x="1" y="715"/>
                  </a:ln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4"/>
            <p:cNvSpPr/>
            <p:nvPr/>
          </p:nvSpPr>
          <p:spPr>
            <a:xfrm>
              <a:off x="6634594" y="2030093"/>
              <a:ext cx="55621" cy="55024"/>
            </a:xfrm>
            <a:custGeom>
              <a:avLst/>
              <a:gdLst/>
              <a:ahLst/>
              <a:cxnLst/>
              <a:rect l="l" t="t" r="r" b="b"/>
              <a:pathLst>
                <a:path w="2144" h="2121" extrusionOk="0">
                  <a:moveTo>
                    <a:pt x="1" y="1"/>
                  </a:moveTo>
                  <a:lnTo>
                    <a:pt x="1" y="715"/>
                  </a:lnTo>
                  <a:lnTo>
                    <a:pt x="715" y="715"/>
                  </a:lnTo>
                  <a:lnTo>
                    <a:pt x="715" y="1406"/>
                  </a:lnTo>
                  <a:lnTo>
                    <a:pt x="1" y="1406"/>
                  </a:lnTo>
                  <a:lnTo>
                    <a:pt x="1" y="2120"/>
                  </a:lnTo>
                  <a:lnTo>
                    <a:pt x="2144" y="2120"/>
                  </a:lnTo>
                  <a:lnTo>
                    <a:pt x="2144" y="1406"/>
                  </a:lnTo>
                  <a:lnTo>
                    <a:pt x="1429" y="1406"/>
                  </a:lnTo>
                  <a:lnTo>
                    <a:pt x="1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4"/>
            <p:cNvSpPr/>
            <p:nvPr/>
          </p:nvSpPr>
          <p:spPr>
            <a:xfrm>
              <a:off x="6770023" y="2057604"/>
              <a:ext cx="315098" cy="315098"/>
            </a:xfrm>
            <a:custGeom>
              <a:avLst/>
              <a:gdLst/>
              <a:ahLst/>
              <a:cxnLst/>
              <a:rect l="l" t="t" r="r" b="b"/>
              <a:pathLst>
                <a:path w="12146" h="12146" extrusionOk="0">
                  <a:moveTo>
                    <a:pt x="3596" y="2858"/>
                  </a:moveTo>
                  <a:lnTo>
                    <a:pt x="3596" y="5692"/>
                  </a:lnTo>
                  <a:lnTo>
                    <a:pt x="715" y="5692"/>
                  </a:lnTo>
                  <a:lnTo>
                    <a:pt x="715" y="2858"/>
                  </a:lnTo>
                  <a:close/>
                  <a:moveTo>
                    <a:pt x="7859" y="714"/>
                  </a:moveTo>
                  <a:lnTo>
                    <a:pt x="7859" y="5692"/>
                  </a:lnTo>
                  <a:lnTo>
                    <a:pt x="4287" y="5692"/>
                  </a:lnTo>
                  <a:lnTo>
                    <a:pt x="4287" y="714"/>
                  </a:lnTo>
                  <a:close/>
                  <a:moveTo>
                    <a:pt x="11431" y="2858"/>
                  </a:moveTo>
                  <a:lnTo>
                    <a:pt x="11431" y="5692"/>
                  </a:lnTo>
                  <a:lnTo>
                    <a:pt x="8550" y="5692"/>
                  </a:lnTo>
                  <a:lnTo>
                    <a:pt x="8550" y="2858"/>
                  </a:lnTo>
                  <a:close/>
                  <a:moveTo>
                    <a:pt x="2858" y="6406"/>
                  </a:moveTo>
                  <a:lnTo>
                    <a:pt x="2858" y="7121"/>
                  </a:lnTo>
                  <a:lnTo>
                    <a:pt x="715" y="7121"/>
                  </a:lnTo>
                  <a:lnTo>
                    <a:pt x="715" y="6406"/>
                  </a:lnTo>
                  <a:close/>
                  <a:moveTo>
                    <a:pt x="8574" y="6406"/>
                  </a:moveTo>
                  <a:lnTo>
                    <a:pt x="8574" y="7121"/>
                  </a:lnTo>
                  <a:lnTo>
                    <a:pt x="3573" y="7121"/>
                  </a:lnTo>
                  <a:lnTo>
                    <a:pt x="3573" y="6406"/>
                  </a:lnTo>
                  <a:close/>
                  <a:moveTo>
                    <a:pt x="11431" y="6406"/>
                  </a:moveTo>
                  <a:lnTo>
                    <a:pt x="11431" y="7121"/>
                  </a:lnTo>
                  <a:lnTo>
                    <a:pt x="9288" y="7121"/>
                  </a:lnTo>
                  <a:lnTo>
                    <a:pt x="9288" y="6406"/>
                  </a:lnTo>
                  <a:close/>
                  <a:moveTo>
                    <a:pt x="2858" y="7835"/>
                  </a:moveTo>
                  <a:lnTo>
                    <a:pt x="2858" y="10002"/>
                  </a:lnTo>
                  <a:lnTo>
                    <a:pt x="715" y="10002"/>
                  </a:lnTo>
                  <a:lnTo>
                    <a:pt x="715" y="7835"/>
                  </a:lnTo>
                  <a:close/>
                  <a:moveTo>
                    <a:pt x="11431" y="7835"/>
                  </a:moveTo>
                  <a:lnTo>
                    <a:pt x="11431" y="10002"/>
                  </a:lnTo>
                  <a:lnTo>
                    <a:pt x="9288" y="10002"/>
                  </a:lnTo>
                  <a:lnTo>
                    <a:pt x="9288" y="7835"/>
                  </a:lnTo>
                  <a:close/>
                  <a:moveTo>
                    <a:pt x="2858" y="10716"/>
                  </a:moveTo>
                  <a:lnTo>
                    <a:pt x="2858" y="11431"/>
                  </a:lnTo>
                  <a:lnTo>
                    <a:pt x="715" y="11431"/>
                  </a:lnTo>
                  <a:lnTo>
                    <a:pt x="715" y="10716"/>
                  </a:lnTo>
                  <a:close/>
                  <a:moveTo>
                    <a:pt x="5716" y="7835"/>
                  </a:moveTo>
                  <a:lnTo>
                    <a:pt x="5716" y="11431"/>
                  </a:lnTo>
                  <a:lnTo>
                    <a:pt x="3573" y="11431"/>
                  </a:lnTo>
                  <a:lnTo>
                    <a:pt x="3573" y="7835"/>
                  </a:lnTo>
                  <a:close/>
                  <a:moveTo>
                    <a:pt x="8574" y="7835"/>
                  </a:moveTo>
                  <a:lnTo>
                    <a:pt x="8574" y="11431"/>
                  </a:lnTo>
                  <a:lnTo>
                    <a:pt x="6430" y="11431"/>
                  </a:lnTo>
                  <a:lnTo>
                    <a:pt x="6430" y="7835"/>
                  </a:lnTo>
                  <a:close/>
                  <a:moveTo>
                    <a:pt x="11431" y="10716"/>
                  </a:moveTo>
                  <a:lnTo>
                    <a:pt x="11431" y="11431"/>
                  </a:lnTo>
                  <a:lnTo>
                    <a:pt x="9288" y="11431"/>
                  </a:lnTo>
                  <a:lnTo>
                    <a:pt x="9288" y="10716"/>
                  </a:lnTo>
                  <a:close/>
                  <a:moveTo>
                    <a:pt x="3596" y="0"/>
                  </a:moveTo>
                  <a:lnTo>
                    <a:pt x="3596" y="2143"/>
                  </a:lnTo>
                  <a:lnTo>
                    <a:pt x="1" y="2143"/>
                  </a:lnTo>
                  <a:lnTo>
                    <a:pt x="1" y="12145"/>
                  </a:lnTo>
                  <a:lnTo>
                    <a:pt x="12146" y="12145"/>
                  </a:lnTo>
                  <a:lnTo>
                    <a:pt x="12146" y="2143"/>
                  </a:lnTo>
                  <a:lnTo>
                    <a:pt x="8550" y="2143"/>
                  </a:lnTo>
                  <a:lnTo>
                    <a:pt x="85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4" name="Google Shape;634;p64"/>
          <p:cNvSpPr txBox="1">
            <a:spLocks noGrp="1"/>
          </p:cNvSpPr>
          <p:nvPr>
            <p:ph type="subTitle" idx="14"/>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635" name="Google Shape;635;p64"/>
          <p:cNvSpPr txBox="1">
            <a:spLocks noGrp="1"/>
          </p:cNvSpPr>
          <p:nvPr>
            <p:ph type="subTitle" idx="15"/>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cxnSp>
        <p:nvCxnSpPr>
          <p:cNvPr id="636" name="Google Shape;636;p64"/>
          <p:cNvCxnSpPr/>
          <p:nvPr/>
        </p:nvCxnSpPr>
        <p:spPr>
          <a:xfrm>
            <a:off x="3198899" y="973725"/>
            <a:ext cx="0" cy="1727400"/>
          </a:xfrm>
          <a:prstGeom prst="straightConnector1">
            <a:avLst/>
          </a:prstGeom>
          <a:noFill/>
          <a:ln w="9525" cap="flat" cmpd="sng">
            <a:solidFill>
              <a:schemeClr val="dk1"/>
            </a:solidFill>
            <a:prstDash val="solid"/>
            <a:round/>
            <a:headEnd type="none" w="med" len="med"/>
            <a:tailEnd type="none" w="med" len="med"/>
          </a:ln>
        </p:spPr>
      </p:cxnSp>
      <p:cxnSp>
        <p:nvCxnSpPr>
          <p:cNvPr id="637" name="Google Shape;637;p64"/>
          <p:cNvCxnSpPr/>
          <p:nvPr/>
        </p:nvCxnSpPr>
        <p:spPr>
          <a:xfrm>
            <a:off x="5945100" y="973725"/>
            <a:ext cx="0" cy="1727400"/>
          </a:xfrm>
          <a:prstGeom prst="straightConnector1">
            <a:avLst/>
          </a:prstGeom>
          <a:noFill/>
          <a:ln w="9525" cap="flat" cmpd="sng">
            <a:solidFill>
              <a:schemeClr val="dk1"/>
            </a:solidFill>
            <a:prstDash val="solid"/>
            <a:round/>
            <a:headEnd type="none" w="med" len="med"/>
            <a:tailEnd type="none" w="med" len="med"/>
          </a:ln>
        </p:spPr>
      </p:cxnSp>
      <p:cxnSp>
        <p:nvCxnSpPr>
          <p:cNvPr id="638" name="Google Shape;638;p64"/>
          <p:cNvCxnSpPr>
            <a:cxnSpLocks/>
          </p:cNvCxnSpPr>
          <p:nvPr/>
        </p:nvCxnSpPr>
        <p:spPr>
          <a:xfrm>
            <a:off x="4572000" y="3091218"/>
            <a:ext cx="0" cy="1559232"/>
          </a:xfrm>
          <a:prstGeom prst="straightConnector1">
            <a:avLst/>
          </a:prstGeom>
          <a:noFill/>
          <a:ln w="9525" cap="flat" cmpd="sng">
            <a:solidFill>
              <a:schemeClr val="dk1"/>
            </a:solidFill>
            <a:prstDash val="solid"/>
            <a:round/>
            <a:headEnd type="none" w="med" len="med"/>
            <a:tailEnd type="none" w="med" len="med"/>
          </a:ln>
        </p:spPr>
      </p:cxnSp>
      <p:sp>
        <p:nvSpPr>
          <p:cNvPr id="639" name="Google Shape;639;p64">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4">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63"/>
          <p:cNvSpPr txBox="1">
            <a:spLocks noGrp="1"/>
          </p:cNvSpPr>
          <p:nvPr>
            <p:ph type="title"/>
          </p:nvPr>
        </p:nvSpPr>
        <p:spPr>
          <a:xfrm>
            <a:off x="713278" y="773248"/>
            <a:ext cx="3858721" cy="64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561" name="Google Shape;561;p63"/>
          <p:cNvSpPr txBox="1">
            <a:spLocks noGrp="1"/>
          </p:cNvSpPr>
          <p:nvPr>
            <p:ph type="subTitle" idx="1"/>
          </p:nvPr>
        </p:nvSpPr>
        <p:spPr>
          <a:xfrm>
            <a:off x="654317" y="1681795"/>
            <a:ext cx="7898462" cy="20481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600" dirty="0"/>
              <a:t>This </a:t>
            </a:r>
            <a:r>
              <a:rPr lang="en-IN" sz="1600" dirty="0" err="1"/>
              <a:t>AtliQ</a:t>
            </a:r>
            <a:r>
              <a:rPr lang="en-IN" sz="1600" dirty="0"/>
              <a:t> Grands owns multiple five-star hotels across </a:t>
            </a:r>
            <a:r>
              <a:rPr lang="en-IN" sz="1600" dirty="0" err="1"/>
              <a:t>India.</a:t>
            </a:r>
            <a:r>
              <a:rPr lang="en-IN" b="0" i="0" dirty="0" err="1">
                <a:solidFill>
                  <a:schemeClr val="bg2"/>
                </a:solidFill>
                <a:effectLst/>
                <a:latin typeface="Nanum Gothic" panose="020B0604020202020204" charset="-127"/>
                <a:ea typeface="Nanum Gothic" panose="020B0604020202020204" charset="-127"/>
              </a:rPr>
              <a:t>The</a:t>
            </a:r>
            <a:r>
              <a:rPr lang="en-IN" b="0" i="0" dirty="0">
                <a:solidFill>
                  <a:schemeClr val="bg2"/>
                </a:solidFill>
                <a:effectLst/>
                <a:latin typeface="Nanum Gothic" panose="020B0604020202020204" charset="-127"/>
                <a:ea typeface="Nanum Gothic" panose="020B0604020202020204" charset="-127"/>
              </a:rPr>
              <a:t> hotel industry faces various challenges and opportunities in optimizing its revenue and profitability. One of the key factors that affects hotel performance is pricing strategy, which should be aligned with demand patterns, customer segments, competitive landscape, and market conditions. A common pricing strategy that many hotels adopt is to differentiate their room rates based on weekdays and weekends, as these periods may have different levels of demand and average daily rate (ADR).</a:t>
            </a:r>
            <a:endParaRPr lang="en-IN" sz="1600" dirty="0">
              <a:solidFill>
                <a:schemeClr val="bg2"/>
              </a:solidFill>
              <a:latin typeface="Nanum Gothic" panose="020B0604020202020204" charset="-127"/>
              <a:ea typeface="Nanum Gothic" panose="020B0604020202020204" charset="-127"/>
            </a:endParaRPr>
          </a:p>
        </p:txBody>
      </p:sp>
      <p:sp>
        <p:nvSpPr>
          <p:cNvPr id="562" name="Google Shape;562;p6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563" name="Google Shape;563;p63"/>
          <p:cNvCxnSpPr>
            <a:stCxn id="562"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564" name="Google Shape;564;p6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565" name="Google Shape;565;p63"/>
          <p:cNvCxnSpPr>
            <a:stCxn id="564"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63">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3">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13"/>
          <p:cNvSpPr txBox="1">
            <a:spLocks noGrp="1"/>
          </p:cNvSpPr>
          <p:nvPr>
            <p:ph type="title"/>
          </p:nvPr>
        </p:nvSpPr>
        <p:spPr>
          <a:xfrm>
            <a:off x="1078925" y="1269773"/>
            <a:ext cx="7137779"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 YOU!</a:t>
            </a:r>
            <a:endParaRPr dirty="0"/>
          </a:p>
        </p:txBody>
      </p:sp>
      <p:sp>
        <p:nvSpPr>
          <p:cNvPr id="2074" name="Google Shape;2074;p113"/>
          <p:cNvSpPr txBox="1">
            <a:spLocks noGrp="1"/>
          </p:cNvSpPr>
          <p:nvPr>
            <p:ph type="subTitle" idx="1"/>
          </p:nvPr>
        </p:nvSpPr>
        <p:spPr>
          <a:xfrm>
            <a:off x="2514600" y="2776327"/>
            <a:ext cx="4114800" cy="68241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dirty="0" err="1"/>
              <a:t>Gurunatha</a:t>
            </a:r>
            <a:r>
              <a:rPr lang="en-US" b="1" dirty="0"/>
              <a:t> Hebbar</a:t>
            </a:r>
            <a:endParaRPr b="1" dirty="0"/>
          </a:p>
          <a:p>
            <a:pPr marL="0" lvl="0" indent="0" algn="ctr" rtl="0">
              <a:lnSpc>
                <a:spcPct val="115000"/>
              </a:lnSpc>
              <a:spcBef>
                <a:spcPts val="0"/>
              </a:spcBef>
              <a:spcAft>
                <a:spcPts val="1600"/>
              </a:spcAft>
              <a:buNone/>
            </a:pPr>
            <a:r>
              <a:rPr lang="en-IN" dirty="0"/>
              <a:t>g</a:t>
            </a:r>
            <a:r>
              <a:rPr lang="en" dirty="0"/>
              <a:t>urunatha.hebbara@gmail.com</a:t>
            </a:r>
            <a:endParaRPr dirty="0"/>
          </a:p>
        </p:txBody>
      </p:sp>
      <p:sp>
        <p:nvSpPr>
          <p:cNvPr id="2076" name="Google Shape;2076;p11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2077" name="Google Shape;2077;p113"/>
          <p:cNvCxnSpPr>
            <a:stCxn id="2076"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78" name="Google Shape;2078;p11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2079" name="Google Shape;2079;p113"/>
          <p:cNvCxnSpPr>
            <a:stCxn id="2078"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093" name="Google Shape;2093;p113">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3">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2" name="Google Shape;422;p57"/>
          <p:cNvSpPr txBox="1">
            <a:spLocks noGrp="1"/>
          </p:cNvSpPr>
          <p:nvPr>
            <p:ph type="title"/>
          </p:nvPr>
        </p:nvSpPr>
        <p:spPr>
          <a:xfrm>
            <a:off x="4856975" y="2860986"/>
            <a:ext cx="641700" cy="307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sp>
        <p:nvSpPr>
          <p:cNvPr id="425" name="Google Shape;425;p57"/>
          <p:cNvSpPr txBox="1">
            <a:spLocks noGrp="1"/>
          </p:cNvSpPr>
          <p:nvPr>
            <p:ph type="title" idx="5"/>
          </p:nvPr>
        </p:nvSpPr>
        <p:spPr>
          <a:xfrm>
            <a:off x="4856975" y="1214776"/>
            <a:ext cx="641700" cy="31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428" name="Google Shape;428;p57"/>
          <p:cNvSpPr txBox="1">
            <a:spLocks noGrp="1"/>
          </p:cNvSpPr>
          <p:nvPr>
            <p:ph type="title" idx="8"/>
          </p:nvPr>
        </p:nvSpPr>
        <p:spPr>
          <a:xfrm>
            <a:off x="4856975" y="1996373"/>
            <a:ext cx="641700" cy="313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·02·</a:t>
            </a:r>
            <a:endParaRPr/>
          </a:p>
        </p:txBody>
      </p:sp>
      <p:sp>
        <p:nvSpPr>
          <p:cNvPr id="429" name="Google Shape;429;p57"/>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rPr>
              <a:t>TABLE OF CONTENTS</a:t>
            </a:r>
            <a:endParaRPr>
              <a:solidFill>
                <a:schemeClr val="dk2"/>
              </a:solidFill>
            </a:endParaRPr>
          </a:p>
        </p:txBody>
      </p:sp>
      <p:sp>
        <p:nvSpPr>
          <p:cNvPr id="430" name="Google Shape;430;p57"/>
          <p:cNvSpPr txBox="1">
            <a:spLocks noGrp="1"/>
          </p:cNvSpPr>
          <p:nvPr>
            <p:ph type="subTitle" idx="1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432" name="Google Shape;432;p57">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7">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7">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7">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2;p57">
            <a:extLst>
              <a:ext uri="{FF2B5EF4-FFF2-40B4-BE49-F238E27FC236}">
                <a16:creationId xmlns:a16="http://schemas.microsoft.com/office/drawing/2014/main" id="{216CE72C-E048-D940-90AD-850F2B1E5387}"/>
              </a:ext>
            </a:extLst>
          </p:cNvPr>
          <p:cNvSpPr txBox="1">
            <a:spLocks/>
          </p:cNvSpPr>
          <p:nvPr/>
        </p:nvSpPr>
        <p:spPr>
          <a:xfrm>
            <a:off x="4856975" y="3621224"/>
            <a:ext cx="641700" cy="30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2pPr>
            <a:lvl3pPr marR="0" lvl="2"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3pPr>
            <a:lvl4pPr marR="0" lvl="3"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4pPr>
            <a:lvl5pPr marR="0" lvl="4"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5pPr>
            <a:lvl6pPr marR="0" lvl="5"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6pPr>
            <a:lvl7pPr marR="0" lvl="6"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7pPr>
            <a:lvl8pPr marR="0" lvl="7"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8pPr>
            <a:lvl9pPr marR="0" lvl="8"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9pPr>
          </a:lstStyle>
          <a:p>
            <a:r>
              <a:rPr lang="en" dirty="0"/>
              <a:t>·04·</a:t>
            </a:r>
          </a:p>
        </p:txBody>
      </p:sp>
      <p:sp>
        <p:nvSpPr>
          <p:cNvPr id="11" name="Google Shape;400;p56">
            <a:extLst>
              <a:ext uri="{FF2B5EF4-FFF2-40B4-BE49-F238E27FC236}">
                <a16:creationId xmlns:a16="http://schemas.microsoft.com/office/drawing/2014/main" id="{490CE3B8-CF3D-B9ED-1260-4DC904D07D99}"/>
              </a:ext>
            </a:extLst>
          </p:cNvPr>
          <p:cNvSpPr txBox="1">
            <a:spLocks/>
          </p:cNvSpPr>
          <p:nvPr/>
        </p:nvSpPr>
        <p:spPr>
          <a:xfrm>
            <a:off x="5345683" y="1142926"/>
            <a:ext cx="2631292"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Abhaya Libre"/>
                <a:ea typeface="Abhaya Libre"/>
                <a:cs typeface="Abhaya Libre"/>
                <a:sym typeface="Abhaya Libre"/>
              </a:defRPr>
            </a:lvl1pPr>
            <a:lvl2pPr marL="914400" marR="0" lvl="1"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lgn="ctr"/>
            <a:r>
              <a:rPr lang="en-IN" dirty="0"/>
              <a:t>Problem Statement</a:t>
            </a:r>
          </a:p>
        </p:txBody>
      </p:sp>
      <p:sp>
        <p:nvSpPr>
          <p:cNvPr id="12" name="Google Shape;402;p56">
            <a:extLst>
              <a:ext uri="{FF2B5EF4-FFF2-40B4-BE49-F238E27FC236}">
                <a16:creationId xmlns:a16="http://schemas.microsoft.com/office/drawing/2014/main" id="{3F5B8965-5CBB-7753-5751-76D4C5110211}"/>
              </a:ext>
            </a:extLst>
          </p:cNvPr>
          <p:cNvSpPr txBox="1">
            <a:spLocks/>
          </p:cNvSpPr>
          <p:nvPr/>
        </p:nvSpPr>
        <p:spPr>
          <a:xfrm>
            <a:off x="5294550" y="1946004"/>
            <a:ext cx="1554600"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2pPr>
            <a:lvl3pPr marR="0" lvl="2"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3pPr>
            <a:lvl4pPr marR="0" lvl="3"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4pPr>
            <a:lvl5pPr marR="0" lvl="4"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5pPr>
            <a:lvl6pPr marR="0" lvl="5"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6pPr>
            <a:lvl7pPr marR="0" lvl="6"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7pPr>
            <a:lvl8pPr marR="0" lvl="7"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8pPr>
            <a:lvl9pPr marR="0" lvl="8"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9pPr>
          </a:lstStyle>
          <a:p>
            <a:pPr algn="ctr"/>
            <a:r>
              <a:rPr lang="en-IN" sz="2400" dirty="0"/>
              <a:t>Tasks</a:t>
            </a:r>
          </a:p>
        </p:txBody>
      </p:sp>
      <p:sp>
        <p:nvSpPr>
          <p:cNvPr id="17" name="Google Shape;394;p56">
            <a:extLst>
              <a:ext uri="{FF2B5EF4-FFF2-40B4-BE49-F238E27FC236}">
                <a16:creationId xmlns:a16="http://schemas.microsoft.com/office/drawing/2014/main" id="{9B837CE1-7F32-5AEC-C348-39DB2957C2B6}"/>
              </a:ext>
            </a:extLst>
          </p:cNvPr>
          <p:cNvSpPr txBox="1">
            <a:spLocks noGrp="1"/>
          </p:cNvSpPr>
          <p:nvPr>
            <p:ph type="subTitle" idx="1"/>
          </p:nvPr>
        </p:nvSpPr>
        <p:spPr>
          <a:xfrm>
            <a:off x="5590709" y="2789142"/>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Visualization</a:t>
            </a:r>
            <a:endParaRPr dirty="0"/>
          </a:p>
        </p:txBody>
      </p:sp>
      <p:sp>
        <p:nvSpPr>
          <p:cNvPr id="18" name="Google Shape;397;p56">
            <a:extLst>
              <a:ext uri="{FF2B5EF4-FFF2-40B4-BE49-F238E27FC236}">
                <a16:creationId xmlns:a16="http://schemas.microsoft.com/office/drawing/2014/main" id="{691F8829-EBE2-F682-F81F-7CA976E2C2DE}"/>
              </a:ext>
            </a:extLst>
          </p:cNvPr>
          <p:cNvSpPr txBox="1">
            <a:spLocks/>
          </p:cNvSpPr>
          <p:nvPr/>
        </p:nvSpPr>
        <p:spPr>
          <a:xfrm>
            <a:off x="5533503" y="3432712"/>
            <a:ext cx="2631293" cy="68452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Abhaya Libre"/>
                <a:ea typeface="Abhaya Libre"/>
                <a:cs typeface="Abhaya Libre"/>
                <a:sym typeface="Abhaya Libre"/>
              </a:defRPr>
            </a:lvl1pPr>
            <a:lvl2pPr marL="914400" marR="0" lvl="1"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lgn="ctr"/>
            <a:r>
              <a:rPr lang="en-IN" dirty="0"/>
              <a:t>Analysis &amp; 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1" name="Google Shape;441;p58"/>
          <p:cNvSpPr txBox="1">
            <a:spLocks noGrp="1"/>
          </p:cNvSpPr>
          <p:nvPr>
            <p:ph type="subTitle" idx="1"/>
          </p:nvPr>
        </p:nvSpPr>
        <p:spPr>
          <a:xfrm>
            <a:off x="768705" y="1548492"/>
            <a:ext cx="6692187" cy="24556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This </a:t>
            </a:r>
            <a:r>
              <a:rPr lang="en-IN" sz="1600" dirty="0" err="1"/>
              <a:t>AtliQ</a:t>
            </a:r>
            <a:r>
              <a:rPr lang="en-IN" sz="1600" dirty="0"/>
              <a:t> Grands (Imaginary) owns multiple five-star hotels across India. They have been in the hospitality industry for the past 20 years. Due to strategic moves from other competitors and ineffective decision-making in management, </a:t>
            </a:r>
            <a:r>
              <a:rPr lang="en-IN" sz="1600" dirty="0" err="1"/>
              <a:t>AtliQ</a:t>
            </a:r>
            <a:r>
              <a:rPr lang="en-IN" sz="1600" dirty="0"/>
              <a:t> Grands are losing its market share and revenue in the luxury/business hotels category. As a strategic move, the managing director of </a:t>
            </a:r>
            <a:r>
              <a:rPr lang="en-IN" sz="1600" dirty="0" err="1"/>
              <a:t>AtliQ</a:t>
            </a:r>
            <a:r>
              <a:rPr lang="en-IN" sz="1600" dirty="0"/>
              <a:t> Grands wanted to incorporate “Business and Data Intelligence” to regain their market share and revenue. However, they do not have an in-house data analytics team to provide them with these insights.</a:t>
            </a:r>
            <a:endParaRPr sz="1600" dirty="0"/>
          </a:p>
        </p:txBody>
      </p:sp>
      <p:sp>
        <p:nvSpPr>
          <p:cNvPr id="442" name="Google Shape;442;p58"/>
          <p:cNvSpPr txBox="1">
            <a:spLocks noGrp="1"/>
          </p:cNvSpPr>
          <p:nvPr>
            <p:ph type="title" idx="2"/>
          </p:nvPr>
        </p:nvSpPr>
        <p:spPr>
          <a:xfrm>
            <a:off x="713225" y="538286"/>
            <a:ext cx="14631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443" name="Google Shape;443;p58"/>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444" name="Google Shape;444;p58"/>
          <p:cNvCxnSpPr>
            <a:stCxn id="443"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58"/>
          <p:cNvCxnSpPr>
            <a:cxnSpLocks/>
          </p:cNvCxnSpPr>
          <p:nvPr/>
        </p:nvCxnSpPr>
        <p:spPr>
          <a:xfrm>
            <a:off x="1342267" y="4873538"/>
            <a:ext cx="6984300" cy="0"/>
          </a:xfrm>
          <a:prstGeom prst="straightConnector1">
            <a:avLst/>
          </a:prstGeom>
          <a:noFill/>
          <a:ln w="9525" cap="flat" cmpd="sng">
            <a:solidFill>
              <a:schemeClr val="dk2"/>
            </a:solidFill>
            <a:prstDash val="solid"/>
            <a:round/>
            <a:headEnd type="none" w="med" len="med"/>
            <a:tailEnd type="none" w="med" len="med"/>
          </a:ln>
        </p:spPr>
      </p:cxnSp>
      <p:sp>
        <p:nvSpPr>
          <p:cNvPr id="447" name="Google Shape;447;p58">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0;p56">
            <a:extLst>
              <a:ext uri="{FF2B5EF4-FFF2-40B4-BE49-F238E27FC236}">
                <a16:creationId xmlns:a16="http://schemas.microsoft.com/office/drawing/2014/main" id="{2C7C1E00-E6A5-960A-D3AB-8AE027E05A7D}"/>
              </a:ext>
            </a:extLst>
          </p:cNvPr>
          <p:cNvSpPr txBox="1">
            <a:spLocks/>
          </p:cNvSpPr>
          <p:nvPr/>
        </p:nvSpPr>
        <p:spPr>
          <a:xfrm>
            <a:off x="2161672" y="802361"/>
            <a:ext cx="4860101"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Abhaya Libre"/>
                <a:ea typeface="Abhaya Libre"/>
                <a:cs typeface="Abhaya Libre"/>
                <a:sym typeface="Abhaya Libre"/>
              </a:defRPr>
            </a:lvl1pPr>
            <a:lvl2pPr marL="914400" marR="0" lvl="1"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lgn="ctr"/>
            <a:r>
              <a:rPr lang="en-IN" sz="4400" dirty="0"/>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4"/>
        <p:cNvGrpSpPr/>
        <p:nvPr/>
      </p:nvGrpSpPr>
      <p:grpSpPr>
        <a:xfrm>
          <a:off x="0" y="0"/>
          <a:ext cx="0" cy="0"/>
          <a:chOff x="0" y="0"/>
          <a:chExt cx="0" cy="0"/>
        </a:xfrm>
      </p:grpSpPr>
      <p:sp>
        <p:nvSpPr>
          <p:cNvPr id="756" name="Google Shape;756;p69"/>
          <p:cNvSpPr txBox="1">
            <a:spLocks noGrp="1"/>
          </p:cNvSpPr>
          <p:nvPr>
            <p:ph type="subTitle" idx="1"/>
          </p:nvPr>
        </p:nvSpPr>
        <p:spPr>
          <a:xfrm>
            <a:off x="2176818" y="4153804"/>
            <a:ext cx="6798348" cy="4572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IN" b="0" i="0" dirty="0">
                <a:solidFill>
                  <a:schemeClr val="bg1"/>
                </a:solidFill>
                <a:effectLst/>
                <a:latin typeface="Nanum Gothic" panose="020B0604020202020204" charset="-127"/>
                <a:ea typeface="Nanum Gothic" panose="020B0604020202020204" charset="-127"/>
              </a:rPr>
              <a:t>Their revenue management team had decided to get these insights from their </a:t>
            </a:r>
            <a:r>
              <a:rPr lang="en-IN" b="0" i="0" dirty="0" err="1">
                <a:solidFill>
                  <a:schemeClr val="bg1"/>
                </a:solidFill>
                <a:effectLst/>
                <a:latin typeface="Nanum Gothic" panose="020B0604020202020204" charset="-127"/>
                <a:ea typeface="Nanum Gothic" panose="020B0604020202020204" charset="-127"/>
              </a:rPr>
              <a:t>historicaldata</a:t>
            </a:r>
            <a:r>
              <a:rPr lang="en-IN" b="0" i="0" dirty="0">
                <a:solidFill>
                  <a:srgbClr val="131022"/>
                </a:solidFill>
                <a:effectLst/>
                <a:latin typeface="manrope"/>
              </a:rPr>
              <a:t>.</a:t>
            </a:r>
            <a:endParaRPr dirty="0"/>
          </a:p>
        </p:txBody>
      </p:sp>
      <p:sp>
        <p:nvSpPr>
          <p:cNvPr id="757" name="Google Shape;757;p69"/>
          <p:cNvSpPr txBox="1">
            <a:spLocks noGrp="1"/>
          </p:cNvSpPr>
          <p:nvPr>
            <p:ph type="title" idx="2"/>
          </p:nvPr>
        </p:nvSpPr>
        <p:spPr>
          <a:xfrm>
            <a:off x="4012975" y="3233550"/>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·02·</a:t>
            </a:r>
            <a:endParaRPr dirty="0"/>
          </a:p>
        </p:txBody>
      </p:sp>
      <p:sp>
        <p:nvSpPr>
          <p:cNvPr id="758" name="Google Shape;758;p69"/>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759" name="Google Shape;759;p69"/>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760" name="Google Shape;760;p69">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2;p56">
            <a:extLst>
              <a:ext uri="{FF2B5EF4-FFF2-40B4-BE49-F238E27FC236}">
                <a16:creationId xmlns:a16="http://schemas.microsoft.com/office/drawing/2014/main" id="{23870D5E-1815-D3E9-7D6A-8D1872D52034}"/>
              </a:ext>
            </a:extLst>
          </p:cNvPr>
          <p:cNvSpPr txBox="1">
            <a:spLocks/>
          </p:cNvSpPr>
          <p:nvPr/>
        </p:nvSpPr>
        <p:spPr>
          <a:xfrm>
            <a:off x="5321874" y="3408780"/>
            <a:ext cx="2229774" cy="56394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2pPr>
            <a:lvl3pPr marR="0" lvl="2"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3pPr>
            <a:lvl4pPr marR="0" lvl="3"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4pPr>
            <a:lvl5pPr marR="0" lvl="4"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5pPr>
            <a:lvl6pPr marR="0" lvl="5"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6pPr>
            <a:lvl7pPr marR="0" lvl="6"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7pPr>
            <a:lvl8pPr marR="0" lvl="7"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8pPr>
            <a:lvl9pPr marR="0" lvl="8" algn="l" rtl="0">
              <a:lnSpc>
                <a:spcPct val="100000"/>
              </a:lnSpc>
              <a:spcBef>
                <a:spcPts val="0"/>
              </a:spcBef>
              <a:spcAft>
                <a:spcPts val="0"/>
              </a:spcAft>
              <a:buClr>
                <a:schemeClr val="dk2"/>
              </a:buClr>
              <a:buSzPts val="2800"/>
              <a:buFont typeface="Abhaya Libre"/>
              <a:buNone/>
              <a:defRPr sz="2800" b="0" i="0" u="none" strike="noStrike" cap="none">
                <a:solidFill>
                  <a:schemeClr val="dk2"/>
                </a:solidFill>
                <a:latin typeface="Abhaya Libre"/>
                <a:ea typeface="Abhaya Libre"/>
                <a:cs typeface="Abhaya Libre"/>
                <a:sym typeface="Abhaya Libre"/>
              </a:defRPr>
            </a:lvl9pPr>
          </a:lstStyle>
          <a:p>
            <a:pPr algn="ctr"/>
            <a:r>
              <a:rPr lang="en-IN" sz="4800" dirty="0"/>
              <a:t>Tasks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0"/>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0" dirty="0"/>
              <a:t>REQUIRED METRICS</a:t>
            </a:r>
            <a:endParaRPr b="0" dirty="0"/>
          </a:p>
        </p:txBody>
      </p:sp>
      <p:sp>
        <p:nvSpPr>
          <p:cNvPr id="769" name="Google Shape;769;p70"/>
          <p:cNvSpPr txBox="1">
            <a:spLocks noGrp="1"/>
          </p:cNvSpPr>
          <p:nvPr>
            <p:ph type="subTitle" idx="1"/>
          </p:nvPr>
        </p:nvSpPr>
        <p:spPr>
          <a:xfrm>
            <a:off x="719998" y="37793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DSRN</a:t>
            </a:r>
            <a:endParaRPr dirty="0"/>
          </a:p>
        </p:txBody>
      </p:sp>
      <p:sp>
        <p:nvSpPr>
          <p:cNvPr id="770" name="Google Shape;770;p70"/>
          <p:cNvSpPr txBox="1">
            <a:spLocks noGrp="1"/>
          </p:cNvSpPr>
          <p:nvPr>
            <p:ph type="subTitle" idx="2"/>
          </p:nvPr>
        </p:nvSpPr>
        <p:spPr>
          <a:xfrm>
            <a:off x="744292" y="4009502"/>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Daily Sellable Room Nights</a:t>
            </a:r>
            <a:endParaRPr dirty="0"/>
          </a:p>
        </p:txBody>
      </p:sp>
      <p:sp>
        <p:nvSpPr>
          <p:cNvPr id="771" name="Google Shape;771;p70"/>
          <p:cNvSpPr txBox="1">
            <a:spLocks noGrp="1"/>
          </p:cNvSpPr>
          <p:nvPr>
            <p:ph type="subTitle" idx="3"/>
          </p:nvPr>
        </p:nvSpPr>
        <p:spPr>
          <a:xfrm>
            <a:off x="3466198" y="37793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ADR</a:t>
            </a:r>
            <a:endParaRPr dirty="0"/>
          </a:p>
        </p:txBody>
      </p:sp>
      <p:sp>
        <p:nvSpPr>
          <p:cNvPr id="772" name="Google Shape;772;p70"/>
          <p:cNvSpPr txBox="1">
            <a:spLocks noGrp="1"/>
          </p:cNvSpPr>
          <p:nvPr>
            <p:ph type="subTitle" idx="4"/>
          </p:nvPr>
        </p:nvSpPr>
        <p:spPr>
          <a:xfrm>
            <a:off x="3490492" y="4021227"/>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Average Daily Rate</a:t>
            </a:r>
            <a:endParaRPr dirty="0"/>
          </a:p>
        </p:txBody>
      </p:sp>
      <p:sp>
        <p:nvSpPr>
          <p:cNvPr id="773" name="Google Shape;773;p70"/>
          <p:cNvSpPr txBox="1">
            <a:spLocks noGrp="1"/>
          </p:cNvSpPr>
          <p:nvPr>
            <p:ph type="subTitle" idx="5"/>
          </p:nvPr>
        </p:nvSpPr>
        <p:spPr>
          <a:xfrm>
            <a:off x="6212398" y="37793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Realization %</a:t>
            </a:r>
            <a:endParaRPr dirty="0"/>
          </a:p>
        </p:txBody>
      </p:sp>
      <p:sp>
        <p:nvSpPr>
          <p:cNvPr id="774" name="Google Shape;774;p70"/>
          <p:cNvSpPr txBox="1">
            <a:spLocks noGrp="1"/>
          </p:cNvSpPr>
          <p:nvPr>
            <p:ph type="subTitle" idx="6"/>
          </p:nvPr>
        </p:nvSpPr>
        <p:spPr>
          <a:xfrm>
            <a:off x="6212400" y="4145032"/>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It is a percentage of Utilized Room Nights by Booked Room Nights</a:t>
            </a:r>
            <a:endParaRPr dirty="0"/>
          </a:p>
        </p:txBody>
      </p:sp>
      <p:sp>
        <p:nvSpPr>
          <p:cNvPr id="775" name="Google Shape;775;p70"/>
          <p:cNvSpPr txBox="1">
            <a:spLocks noGrp="1"/>
          </p:cNvSpPr>
          <p:nvPr>
            <p:ph type="subTitle" idx="7"/>
          </p:nvPr>
        </p:nvSpPr>
        <p:spPr>
          <a:xfrm>
            <a:off x="7199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REVENUE</a:t>
            </a:r>
            <a:endParaRPr dirty="0"/>
          </a:p>
        </p:txBody>
      </p:sp>
      <p:sp>
        <p:nvSpPr>
          <p:cNvPr id="776" name="Google Shape;776;p70"/>
          <p:cNvSpPr txBox="1">
            <a:spLocks noGrp="1"/>
          </p:cNvSpPr>
          <p:nvPr>
            <p:ph type="subTitle" idx="8"/>
          </p:nvPr>
        </p:nvSpPr>
        <p:spPr>
          <a:xfrm>
            <a:off x="720000" y="2253819"/>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Total Revenue Generated by AtliQ Grands</a:t>
            </a:r>
            <a:endParaRPr dirty="0"/>
          </a:p>
        </p:txBody>
      </p:sp>
      <p:sp>
        <p:nvSpPr>
          <p:cNvPr id="777" name="Google Shape;777;p70"/>
          <p:cNvSpPr txBox="1">
            <a:spLocks noGrp="1"/>
          </p:cNvSpPr>
          <p:nvPr>
            <p:ph type="subTitle" idx="9"/>
          </p:nvPr>
        </p:nvSpPr>
        <p:spPr>
          <a:xfrm>
            <a:off x="34661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OCCUPANCY %</a:t>
            </a:r>
            <a:endParaRPr dirty="0"/>
          </a:p>
        </p:txBody>
      </p:sp>
      <p:sp>
        <p:nvSpPr>
          <p:cNvPr id="778" name="Google Shape;778;p70"/>
          <p:cNvSpPr txBox="1">
            <a:spLocks noGrp="1"/>
          </p:cNvSpPr>
          <p:nvPr>
            <p:ph type="subTitle" idx="13"/>
          </p:nvPr>
        </p:nvSpPr>
        <p:spPr>
          <a:xfrm>
            <a:off x="3111691" y="2253819"/>
            <a:ext cx="3053838"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Total of all Percentage Occupancy by the AtliQ Grands Hotels</a:t>
            </a:r>
            <a:endParaRPr dirty="0"/>
          </a:p>
        </p:txBody>
      </p:sp>
      <p:sp>
        <p:nvSpPr>
          <p:cNvPr id="779" name="Google Shape;779;p70"/>
          <p:cNvSpPr txBox="1">
            <a:spLocks noGrp="1"/>
          </p:cNvSpPr>
          <p:nvPr>
            <p:ph type="subTitle" idx="14"/>
          </p:nvPr>
        </p:nvSpPr>
        <p:spPr>
          <a:xfrm>
            <a:off x="6212398" y="1888121"/>
            <a:ext cx="22116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REVPAR</a:t>
            </a:r>
            <a:endParaRPr dirty="0"/>
          </a:p>
        </p:txBody>
      </p:sp>
      <p:sp>
        <p:nvSpPr>
          <p:cNvPr id="780" name="Google Shape;780;p70"/>
          <p:cNvSpPr txBox="1">
            <a:spLocks noGrp="1"/>
          </p:cNvSpPr>
          <p:nvPr>
            <p:ph type="subTitle" idx="15"/>
          </p:nvPr>
        </p:nvSpPr>
        <p:spPr>
          <a:xfrm>
            <a:off x="6212400" y="2253819"/>
            <a:ext cx="2211600" cy="5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Revenue Per Available Rooms</a:t>
            </a:r>
            <a:endParaRPr dirty="0"/>
          </a:p>
        </p:txBody>
      </p:sp>
      <p:sp>
        <p:nvSpPr>
          <p:cNvPr id="781" name="Google Shape;781;p70"/>
          <p:cNvSpPr/>
          <p:nvPr/>
        </p:nvSpPr>
        <p:spPr>
          <a:xfrm>
            <a:off x="1368600" y="9737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114800" y="9737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6861000" y="9737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1368600" y="28649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4114800" y="28649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0"/>
          <p:cNvSpPr/>
          <p:nvPr/>
        </p:nvSpPr>
        <p:spPr>
          <a:xfrm>
            <a:off x="6861000" y="28649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70"/>
          <p:cNvGrpSpPr/>
          <p:nvPr/>
        </p:nvGrpSpPr>
        <p:grpSpPr>
          <a:xfrm>
            <a:off x="1629435" y="3047873"/>
            <a:ext cx="392744" cy="548515"/>
            <a:chOff x="6137215" y="3346286"/>
            <a:chExt cx="228978" cy="316859"/>
          </a:xfrm>
        </p:grpSpPr>
        <p:sp>
          <p:nvSpPr>
            <p:cNvPr id="788" name="Google Shape;788;p70"/>
            <p:cNvSpPr/>
            <p:nvPr/>
          </p:nvSpPr>
          <p:spPr>
            <a:xfrm>
              <a:off x="6236369" y="3346286"/>
              <a:ext cx="129824" cy="316859"/>
            </a:xfrm>
            <a:custGeom>
              <a:avLst/>
              <a:gdLst/>
              <a:ahLst/>
              <a:cxnLst/>
              <a:rect l="l" t="t" r="r" b="b"/>
              <a:pathLst>
                <a:path w="3835" h="9360" extrusionOk="0">
                  <a:moveTo>
                    <a:pt x="3287" y="548"/>
                  </a:moveTo>
                  <a:lnTo>
                    <a:pt x="3287" y="1953"/>
                  </a:lnTo>
                  <a:cubicBezTo>
                    <a:pt x="3287" y="2525"/>
                    <a:pt x="2930" y="3025"/>
                    <a:pt x="2382" y="3215"/>
                  </a:cubicBezTo>
                  <a:lnTo>
                    <a:pt x="2191" y="3263"/>
                  </a:lnTo>
                  <a:lnTo>
                    <a:pt x="2191" y="7716"/>
                  </a:lnTo>
                  <a:lnTo>
                    <a:pt x="1644" y="7716"/>
                  </a:lnTo>
                  <a:lnTo>
                    <a:pt x="1644" y="3263"/>
                  </a:lnTo>
                  <a:lnTo>
                    <a:pt x="1453" y="3215"/>
                  </a:lnTo>
                  <a:cubicBezTo>
                    <a:pt x="929" y="3025"/>
                    <a:pt x="548" y="2525"/>
                    <a:pt x="548" y="1953"/>
                  </a:cubicBezTo>
                  <a:lnTo>
                    <a:pt x="548" y="548"/>
                  </a:lnTo>
                  <a:lnTo>
                    <a:pt x="1096" y="548"/>
                  </a:lnTo>
                  <a:lnTo>
                    <a:pt x="1096" y="1810"/>
                  </a:lnTo>
                  <a:lnTo>
                    <a:pt x="1644" y="1810"/>
                  </a:lnTo>
                  <a:lnTo>
                    <a:pt x="1644" y="548"/>
                  </a:lnTo>
                  <a:lnTo>
                    <a:pt x="2191" y="548"/>
                  </a:lnTo>
                  <a:lnTo>
                    <a:pt x="2191" y="1810"/>
                  </a:lnTo>
                  <a:lnTo>
                    <a:pt x="2739" y="1810"/>
                  </a:lnTo>
                  <a:lnTo>
                    <a:pt x="2739" y="548"/>
                  </a:lnTo>
                  <a:close/>
                  <a:moveTo>
                    <a:pt x="2191" y="8264"/>
                  </a:moveTo>
                  <a:lnTo>
                    <a:pt x="2191" y="8812"/>
                  </a:lnTo>
                  <a:lnTo>
                    <a:pt x="1644" y="8812"/>
                  </a:lnTo>
                  <a:lnTo>
                    <a:pt x="1644" y="8264"/>
                  </a:lnTo>
                  <a:close/>
                  <a:moveTo>
                    <a:pt x="1" y="0"/>
                  </a:moveTo>
                  <a:lnTo>
                    <a:pt x="1" y="1953"/>
                  </a:lnTo>
                  <a:cubicBezTo>
                    <a:pt x="1" y="2691"/>
                    <a:pt x="453" y="3358"/>
                    <a:pt x="1096" y="3644"/>
                  </a:cubicBezTo>
                  <a:lnTo>
                    <a:pt x="1096" y="9359"/>
                  </a:lnTo>
                  <a:lnTo>
                    <a:pt x="2739" y="9359"/>
                  </a:lnTo>
                  <a:lnTo>
                    <a:pt x="2739" y="3644"/>
                  </a:lnTo>
                  <a:cubicBezTo>
                    <a:pt x="3406" y="3358"/>
                    <a:pt x="3835" y="2691"/>
                    <a:pt x="3835" y="1953"/>
                  </a:cubicBezTo>
                  <a:lnTo>
                    <a:pt x="3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6137215" y="3346286"/>
              <a:ext cx="80637" cy="316859"/>
            </a:xfrm>
            <a:custGeom>
              <a:avLst/>
              <a:gdLst/>
              <a:ahLst/>
              <a:cxnLst/>
              <a:rect l="l" t="t" r="r" b="b"/>
              <a:pathLst>
                <a:path w="2382" h="9360" extrusionOk="0">
                  <a:moveTo>
                    <a:pt x="548" y="572"/>
                  </a:moveTo>
                  <a:cubicBezTo>
                    <a:pt x="1286" y="715"/>
                    <a:pt x="1834" y="1334"/>
                    <a:pt x="1834" y="2120"/>
                  </a:cubicBezTo>
                  <a:lnTo>
                    <a:pt x="1834" y="4954"/>
                  </a:lnTo>
                  <a:lnTo>
                    <a:pt x="1096" y="4954"/>
                  </a:lnTo>
                  <a:lnTo>
                    <a:pt x="1096" y="7716"/>
                  </a:lnTo>
                  <a:lnTo>
                    <a:pt x="548" y="7716"/>
                  </a:lnTo>
                  <a:lnTo>
                    <a:pt x="548" y="572"/>
                  </a:lnTo>
                  <a:close/>
                  <a:moveTo>
                    <a:pt x="1096" y="8264"/>
                  </a:moveTo>
                  <a:lnTo>
                    <a:pt x="1096" y="8812"/>
                  </a:lnTo>
                  <a:lnTo>
                    <a:pt x="548" y="8812"/>
                  </a:lnTo>
                  <a:lnTo>
                    <a:pt x="548" y="8264"/>
                  </a:lnTo>
                  <a:close/>
                  <a:moveTo>
                    <a:pt x="0" y="0"/>
                  </a:moveTo>
                  <a:lnTo>
                    <a:pt x="0" y="9359"/>
                  </a:lnTo>
                  <a:lnTo>
                    <a:pt x="1644" y="9359"/>
                  </a:lnTo>
                  <a:lnTo>
                    <a:pt x="1644" y="5502"/>
                  </a:lnTo>
                  <a:lnTo>
                    <a:pt x="2382" y="5502"/>
                  </a:lnTo>
                  <a:lnTo>
                    <a:pt x="2382" y="2120"/>
                  </a:lnTo>
                  <a:cubicBezTo>
                    <a:pt x="2382" y="953"/>
                    <a:pt x="1429"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70"/>
          <p:cNvSpPr/>
          <p:nvPr/>
        </p:nvSpPr>
        <p:spPr>
          <a:xfrm>
            <a:off x="7047131" y="3073694"/>
            <a:ext cx="542118" cy="496874"/>
          </a:xfrm>
          <a:custGeom>
            <a:avLst/>
            <a:gdLst/>
            <a:ahLst/>
            <a:cxnLst/>
            <a:rect l="l" t="t" r="r" b="b"/>
            <a:pathLst>
              <a:path w="9336" h="8478" extrusionOk="0">
                <a:moveTo>
                  <a:pt x="3953" y="548"/>
                </a:moveTo>
                <a:cubicBezTo>
                  <a:pt x="4096" y="548"/>
                  <a:pt x="4239" y="667"/>
                  <a:pt x="4239" y="810"/>
                </a:cubicBezTo>
                <a:lnTo>
                  <a:pt x="4239" y="1905"/>
                </a:lnTo>
                <a:lnTo>
                  <a:pt x="3668" y="1905"/>
                </a:lnTo>
                <a:lnTo>
                  <a:pt x="3668" y="810"/>
                </a:lnTo>
                <a:lnTo>
                  <a:pt x="3692" y="810"/>
                </a:lnTo>
                <a:cubicBezTo>
                  <a:pt x="3692" y="667"/>
                  <a:pt x="3811" y="548"/>
                  <a:pt x="3953" y="548"/>
                </a:cubicBezTo>
                <a:close/>
                <a:moveTo>
                  <a:pt x="6478" y="548"/>
                </a:moveTo>
                <a:cubicBezTo>
                  <a:pt x="6621" y="548"/>
                  <a:pt x="6740" y="667"/>
                  <a:pt x="6740" y="810"/>
                </a:cubicBezTo>
                <a:lnTo>
                  <a:pt x="6740" y="1905"/>
                </a:lnTo>
                <a:lnTo>
                  <a:pt x="6192" y="1905"/>
                </a:lnTo>
                <a:lnTo>
                  <a:pt x="6192" y="810"/>
                </a:lnTo>
                <a:cubicBezTo>
                  <a:pt x="6192" y="667"/>
                  <a:pt x="6311" y="548"/>
                  <a:pt x="6478" y="548"/>
                </a:cubicBezTo>
                <a:close/>
                <a:moveTo>
                  <a:pt x="5644" y="2453"/>
                </a:moveTo>
                <a:lnTo>
                  <a:pt x="5644" y="3001"/>
                </a:lnTo>
                <a:lnTo>
                  <a:pt x="3668" y="3001"/>
                </a:lnTo>
                <a:lnTo>
                  <a:pt x="3668" y="2453"/>
                </a:lnTo>
                <a:close/>
                <a:moveTo>
                  <a:pt x="5644" y="3548"/>
                </a:moveTo>
                <a:lnTo>
                  <a:pt x="5644" y="4096"/>
                </a:lnTo>
                <a:lnTo>
                  <a:pt x="3668" y="4096"/>
                </a:lnTo>
                <a:lnTo>
                  <a:pt x="3668" y="3548"/>
                </a:lnTo>
                <a:close/>
                <a:moveTo>
                  <a:pt x="3144" y="2453"/>
                </a:moveTo>
                <a:lnTo>
                  <a:pt x="3144" y="5215"/>
                </a:lnTo>
                <a:cubicBezTo>
                  <a:pt x="3025" y="5192"/>
                  <a:pt x="2906" y="5192"/>
                  <a:pt x="2787" y="5192"/>
                </a:cubicBezTo>
                <a:cubicBezTo>
                  <a:pt x="2382" y="5192"/>
                  <a:pt x="2167" y="5311"/>
                  <a:pt x="2001" y="5406"/>
                </a:cubicBezTo>
                <a:cubicBezTo>
                  <a:pt x="1858" y="5477"/>
                  <a:pt x="1763" y="5549"/>
                  <a:pt x="1524" y="5549"/>
                </a:cubicBezTo>
                <a:cubicBezTo>
                  <a:pt x="1286" y="5549"/>
                  <a:pt x="1167" y="5501"/>
                  <a:pt x="1024" y="5406"/>
                </a:cubicBezTo>
                <a:cubicBezTo>
                  <a:pt x="905" y="5334"/>
                  <a:pt x="762" y="5239"/>
                  <a:pt x="548" y="5215"/>
                </a:cubicBezTo>
                <a:lnTo>
                  <a:pt x="548" y="2453"/>
                </a:lnTo>
                <a:close/>
                <a:moveTo>
                  <a:pt x="5644" y="4644"/>
                </a:moveTo>
                <a:lnTo>
                  <a:pt x="5644" y="5239"/>
                </a:lnTo>
                <a:cubicBezTo>
                  <a:pt x="5549" y="5215"/>
                  <a:pt x="5430" y="5192"/>
                  <a:pt x="5287" y="5192"/>
                </a:cubicBezTo>
                <a:cubicBezTo>
                  <a:pt x="4906" y="5192"/>
                  <a:pt x="4692" y="5311"/>
                  <a:pt x="4525" y="5406"/>
                </a:cubicBezTo>
                <a:cubicBezTo>
                  <a:pt x="4382" y="5501"/>
                  <a:pt x="4263" y="5549"/>
                  <a:pt x="4025" y="5549"/>
                </a:cubicBezTo>
                <a:cubicBezTo>
                  <a:pt x="3882" y="5549"/>
                  <a:pt x="3763" y="5525"/>
                  <a:pt x="3668" y="5477"/>
                </a:cubicBezTo>
                <a:lnTo>
                  <a:pt x="3668" y="4644"/>
                </a:lnTo>
                <a:close/>
                <a:moveTo>
                  <a:pt x="8788" y="2453"/>
                </a:moveTo>
                <a:lnTo>
                  <a:pt x="8788" y="5525"/>
                </a:lnTo>
                <a:cubicBezTo>
                  <a:pt x="8716" y="5501"/>
                  <a:pt x="8645" y="5454"/>
                  <a:pt x="8574" y="5406"/>
                </a:cubicBezTo>
                <a:cubicBezTo>
                  <a:pt x="8407" y="5311"/>
                  <a:pt x="8192" y="5192"/>
                  <a:pt x="7811" y="5192"/>
                </a:cubicBezTo>
                <a:cubicBezTo>
                  <a:pt x="7430" y="5192"/>
                  <a:pt x="7216" y="5311"/>
                  <a:pt x="7049" y="5406"/>
                </a:cubicBezTo>
                <a:cubicBezTo>
                  <a:pt x="6883" y="5501"/>
                  <a:pt x="6787" y="5549"/>
                  <a:pt x="6549" y="5549"/>
                </a:cubicBezTo>
                <a:cubicBezTo>
                  <a:pt x="6383" y="5549"/>
                  <a:pt x="6287" y="5525"/>
                  <a:pt x="6192" y="5477"/>
                </a:cubicBezTo>
                <a:lnTo>
                  <a:pt x="6192" y="2453"/>
                </a:lnTo>
                <a:close/>
                <a:moveTo>
                  <a:pt x="7811" y="5739"/>
                </a:moveTo>
                <a:cubicBezTo>
                  <a:pt x="8050" y="5739"/>
                  <a:pt x="8145" y="5787"/>
                  <a:pt x="8288" y="5882"/>
                </a:cubicBezTo>
                <a:cubicBezTo>
                  <a:pt x="8431" y="5954"/>
                  <a:pt x="8574" y="6049"/>
                  <a:pt x="8788" y="6073"/>
                </a:cubicBezTo>
                <a:lnTo>
                  <a:pt x="8788" y="6787"/>
                </a:lnTo>
                <a:cubicBezTo>
                  <a:pt x="8716" y="6763"/>
                  <a:pt x="8645" y="6740"/>
                  <a:pt x="8574" y="6692"/>
                </a:cubicBezTo>
                <a:cubicBezTo>
                  <a:pt x="8407" y="6597"/>
                  <a:pt x="8192" y="6478"/>
                  <a:pt x="7811" y="6478"/>
                </a:cubicBezTo>
                <a:cubicBezTo>
                  <a:pt x="7430" y="6478"/>
                  <a:pt x="7216" y="6597"/>
                  <a:pt x="7049" y="6692"/>
                </a:cubicBezTo>
                <a:cubicBezTo>
                  <a:pt x="6883" y="6763"/>
                  <a:pt x="6787" y="6835"/>
                  <a:pt x="6549" y="6835"/>
                </a:cubicBezTo>
                <a:cubicBezTo>
                  <a:pt x="6311" y="6835"/>
                  <a:pt x="6192" y="6763"/>
                  <a:pt x="6049" y="6692"/>
                </a:cubicBezTo>
                <a:cubicBezTo>
                  <a:pt x="5882" y="6597"/>
                  <a:pt x="5668" y="6478"/>
                  <a:pt x="5287" y="6478"/>
                </a:cubicBezTo>
                <a:cubicBezTo>
                  <a:pt x="4906" y="6478"/>
                  <a:pt x="4692" y="6597"/>
                  <a:pt x="4525" y="6692"/>
                </a:cubicBezTo>
                <a:cubicBezTo>
                  <a:pt x="4382" y="6763"/>
                  <a:pt x="4287" y="6835"/>
                  <a:pt x="4025" y="6835"/>
                </a:cubicBezTo>
                <a:cubicBezTo>
                  <a:pt x="3787" y="6835"/>
                  <a:pt x="3692" y="6763"/>
                  <a:pt x="3549" y="6692"/>
                </a:cubicBezTo>
                <a:cubicBezTo>
                  <a:pt x="3382" y="6597"/>
                  <a:pt x="3168" y="6478"/>
                  <a:pt x="2787" y="6478"/>
                </a:cubicBezTo>
                <a:cubicBezTo>
                  <a:pt x="2382" y="6478"/>
                  <a:pt x="2191" y="6597"/>
                  <a:pt x="2025" y="6692"/>
                </a:cubicBezTo>
                <a:cubicBezTo>
                  <a:pt x="1858" y="6763"/>
                  <a:pt x="1763" y="6835"/>
                  <a:pt x="1524" y="6835"/>
                </a:cubicBezTo>
                <a:cubicBezTo>
                  <a:pt x="1286" y="6835"/>
                  <a:pt x="1167" y="6763"/>
                  <a:pt x="1024" y="6692"/>
                </a:cubicBezTo>
                <a:cubicBezTo>
                  <a:pt x="905" y="6620"/>
                  <a:pt x="762" y="6525"/>
                  <a:pt x="548" y="6478"/>
                </a:cubicBezTo>
                <a:lnTo>
                  <a:pt x="548" y="5787"/>
                </a:lnTo>
                <a:cubicBezTo>
                  <a:pt x="619" y="5811"/>
                  <a:pt x="691" y="5835"/>
                  <a:pt x="762" y="5882"/>
                </a:cubicBezTo>
                <a:cubicBezTo>
                  <a:pt x="929" y="5977"/>
                  <a:pt x="1143" y="6097"/>
                  <a:pt x="1524" y="6097"/>
                </a:cubicBezTo>
                <a:cubicBezTo>
                  <a:pt x="1905" y="6097"/>
                  <a:pt x="2120" y="5977"/>
                  <a:pt x="2286" y="5882"/>
                </a:cubicBezTo>
                <a:cubicBezTo>
                  <a:pt x="2429" y="5811"/>
                  <a:pt x="2548" y="5739"/>
                  <a:pt x="2787" y="5739"/>
                </a:cubicBezTo>
                <a:cubicBezTo>
                  <a:pt x="3025" y="5739"/>
                  <a:pt x="3120" y="5787"/>
                  <a:pt x="3263" y="5882"/>
                </a:cubicBezTo>
                <a:cubicBezTo>
                  <a:pt x="3430" y="5977"/>
                  <a:pt x="3644" y="6097"/>
                  <a:pt x="4025" y="6097"/>
                </a:cubicBezTo>
                <a:cubicBezTo>
                  <a:pt x="4430" y="6097"/>
                  <a:pt x="4644" y="5977"/>
                  <a:pt x="4811" y="5882"/>
                </a:cubicBezTo>
                <a:cubicBezTo>
                  <a:pt x="4954" y="5811"/>
                  <a:pt x="5049" y="5739"/>
                  <a:pt x="5287" y="5739"/>
                </a:cubicBezTo>
                <a:cubicBezTo>
                  <a:pt x="5525" y="5739"/>
                  <a:pt x="5644" y="5787"/>
                  <a:pt x="5787" y="5882"/>
                </a:cubicBezTo>
                <a:cubicBezTo>
                  <a:pt x="5954" y="5977"/>
                  <a:pt x="6168" y="6097"/>
                  <a:pt x="6549" y="6097"/>
                </a:cubicBezTo>
                <a:cubicBezTo>
                  <a:pt x="6930" y="6097"/>
                  <a:pt x="7145" y="5977"/>
                  <a:pt x="7311" y="5882"/>
                </a:cubicBezTo>
                <a:cubicBezTo>
                  <a:pt x="7454" y="5811"/>
                  <a:pt x="7573" y="5739"/>
                  <a:pt x="7811" y="5739"/>
                </a:cubicBezTo>
                <a:close/>
                <a:moveTo>
                  <a:pt x="7811" y="7025"/>
                </a:moveTo>
                <a:cubicBezTo>
                  <a:pt x="8050" y="7025"/>
                  <a:pt x="8145" y="7073"/>
                  <a:pt x="8288" y="7168"/>
                </a:cubicBezTo>
                <a:cubicBezTo>
                  <a:pt x="8407" y="7240"/>
                  <a:pt x="8574" y="7311"/>
                  <a:pt x="8788" y="7359"/>
                </a:cubicBezTo>
                <a:lnTo>
                  <a:pt x="8788" y="7930"/>
                </a:lnTo>
                <a:lnTo>
                  <a:pt x="548" y="7930"/>
                </a:lnTo>
                <a:lnTo>
                  <a:pt x="548" y="7049"/>
                </a:lnTo>
                <a:cubicBezTo>
                  <a:pt x="619" y="7073"/>
                  <a:pt x="691" y="7121"/>
                  <a:pt x="762" y="7168"/>
                </a:cubicBezTo>
                <a:cubicBezTo>
                  <a:pt x="929" y="7263"/>
                  <a:pt x="1143" y="7382"/>
                  <a:pt x="1524" y="7382"/>
                </a:cubicBezTo>
                <a:cubicBezTo>
                  <a:pt x="1905" y="7382"/>
                  <a:pt x="2120" y="7263"/>
                  <a:pt x="2286" y="7168"/>
                </a:cubicBezTo>
                <a:cubicBezTo>
                  <a:pt x="2429" y="7073"/>
                  <a:pt x="2525" y="7025"/>
                  <a:pt x="2787" y="7025"/>
                </a:cubicBezTo>
                <a:cubicBezTo>
                  <a:pt x="3025" y="7025"/>
                  <a:pt x="3120" y="7073"/>
                  <a:pt x="3263" y="7168"/>
                </a:cubicBezTo>
                <a:cubicBezTo>
                  <a:pt x="3430" y="7263"/>
                  <a:pt x="3644" y="7382"/>
                  <a:pt x="4025" y="7382"/>
                </a:cubicBezTo>
                <a:cubicBezTo>
                  <a:pt x="4430" y="7382"/>
                  <a:pt x="4620" y="7263"/>
                  <a:pt x="4787" y="7168"/>
                </a:cubicBezTo>
                <a:cubicBezTo>
                  <a:pt x="4954" y="7073"/>
                  <a:pt x="5049" y="7025"/>
                  <a:pt x="5287" y="7025"/>
                </a:cubicBezTo>
                <a:cubicBezTo>
                  <a:pt x="5525" y="7025"/>
                  <a:pt x="5644" y="7073"/>
                  <a:pt x="5787" y="7168"/>
                </a:cubicBezTo>
                <a:cubicBezTo>
                  <a:pt x="5954" y="7263"/>
                  <a:pt x="6168" y="7382"/>
                  <a:pt x="6549" y="7382"/>
                </a:cubicBezTo>
                <a:cubicBezTo>
                  <a:pt x="6930" y="7382"/>
                  <a:pt x="7145" y="7263"/>
                  <a:pt x="7311" y="7168"/>
                </a:cubicBezTo>
                <a:cubicBezTo>
                  <a:pt x="7454" y="7073"/>
                  <a:pt x="7549" y="7025"/>
                  <a:pt x="7811" y="7025"/>
                </a:cubicBezTo>
                <a:close/>
                <a:moveTo>
                  <a:pt x="3953" y="0"/>
                </a:moveTo>
                <a:cubicBezTo>
                  <a:pt x="3501" y="0"/>
                  <a:pt x="3144" y="357"/>
                  <a:pt x="3144" y="810"/>
                </a:cubicBezTo>
                <a:lnTo>
                  <a:pt x="3144" y="1905"/>
                </a:lnTo>
                <a:lnTo>
                  <a:pt x="0" y="1905"/>
                </a:lnTo>
                <a:lnTo>
                  <a:pt x="0" y="8478"/>
                </a:lnTo>
                <a:lnTo>
                  <a:pt x="9336" y="8478"/>
                </a:lnTo>
                <a:lnTo>
                  <a:pt x="9336" y="1905"/>
                </a:lnTo>
                <a:lnTo>
                  <a:pt x="7288" y="1905"/>
                </a:lnTo>
                <a:lnTo>
                  <a:pt x="7288" y="810"/>
                </a:lnTo>
                <a:cubicBezTo>
                  <a:pt x="7288" y="357"/>
                  <a:pt x="6930" y="0"/>
                  <a:pt x="6478" y="0"/>
                </a:cubicBezTo>
                <a:cubicBezTo>
                  <a:pt x="6025" y="0"/>
                  <a:pt x="5644" y="357"/>
                  <a:pt x="5644" y="810"/>
                </a:cubicBezTo>
                <a:lnTo>
                  <a:pt x="5644" y="1905"/>
                </a:lnTo>
                <a:lnTo>
                  <a:pt x="4787" y="1905"/>
                </a:lnTo>
                <a:lnTo>
                  <a:pt x="4787" y="810"/>
                </a:lnTo>
                <a:cubicBezTo>
                  <a:pt x="4787" y="357"/>
                  <a:pt x="4406" y="0"/>
                  <a:pt x="3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70"/>
          <p:cNvGrpSpPr/>
          <p:nvPr/>
        </p:nvGrpSpPr>
        <p:grpSpPr>
          <a:xfrm>
            <a:off x="7047141" y="1182517"/>
            <a:ext cx="542084" cy="496828"/>
            <a:chOff x="4087107" y="2101563"/>
            <a:chExt cx="316047" cy="287001"/>
          </a:xfrm>
        </p:grpSpPr>
        <p:sp>
          <p:nvSpPr>
            <p:cNvPr id="792" name="Google Shape;792;p70"/>
            <p:cNvSpPr/>
            <p:nvPr/>
          </p:nvSpPr>
          <p:spPr>
            <a:xfrm>
              <a:off x="4141102" y="2261990"/>
              <a:ext cx="58903" cy="88694"/>
            </a:xfrm>
            <a:custGeom>
              <a:avLst/>
              <a:gdLst/>
              <a:ahLst/>
              <a:cxnLst/>
              <a:rect l="l" t="t" r="r" b="b"/>
              <a:pathLst>
                <a:path w="1740" h="2620" extrusionOk="0">
                  <a:moveTo>
                    <a:pt x="858" y="548"/>
                  </a:moveTo>
                  <a:cubicBezTo>
                    <a:pt x="1048" y="548"/>
                    <a:pt x="1191" y="691"/>
                    <a:pt x="1191" y="857"/>
                  </a:cubicBezTo>
                  <a:cubicBezTo>
                    <a:pt x="1191" y="1024"/>
                    <a:pt x="1048" y="1167"/>
                    <a:pt x="858" y="1167"/>
                  </a:cubicBezTo>
                  <a:lnTo>
                    <a:pt x="572" y="1167"/>
                  </a:lnTo>
                  <a:lnTo>
                    <a:pt x="572" y="548"/>
                  </a:lnTo>
                  <a:close/>
                  <a:moveTo>
                    <a:pt x="1" y="0"/>
                  </a:moveTo>
                  <a:lnTo>
                    <a:pt x="1" y="2620"/>
                  </a:lnTo>
                  <a:lnTo>
                    <a:pt x="548" y="2620"/>
                  </a:lnTo>
                  <a:lnTo>
                    <a:pt x="548" y="1715"/>
                  </a:lnTo>
                  <a:lnTo>
                    <a:pt x="858" y="1715"/>
                  </a:lnTo>
                  <a:cubicBezTo>
                    <a:pt x="1334" y="1715"/>
                    <a:pt x="1739" y="1334"/>
                    <a:pt x="1739" y="857"/>
                  </a:cubicBezTo>
                  <a:cubicBezTo>
                    <a:pt x="1739" y="381"/>
                    <a:pt x="1334"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0"/>
            <p:cNvSpPr/>
            <p:nvPr/>
          </p:nvSpPr>
          <p:spPr>
            <a:xfrm>
              <a:off x="4273330" y="2274076"/>
              <a:ext cx="93534" cy="65335"/>
            </a:xfrm>
            <a:custGeom>
              <a:avLst/>
              <a:gdLst/>
              <a:ahLst/>
              <a:cxnLst/>
              <a:rect l="l" t="t" r="r" b="b"/>
              <a:pathLst>
                <a:path w="2763" h="1930" extrusionOk="0">
                  <a:moveTo>
                    <a:pt x="1786" y="0"/>
                  </a:moveTo>
                  <a:lnTo>
                    <a:pt x="1405" y="381"/>
                  </a:lnTo>
                  <a:lnTo>
                    <a:pt x="1715" y="691"/>
                  </a:lnTo>
                  <a:lnTo>
                    <a:pt x="0" y="691"/>
                  </a:lnTo>
                  <a:lnTo>
                    <a:pt x="0" y="1239"/>
                  </a:lnTo>
                  <a:lnTo>
                    <a:pt x="1715" y="1239"/>
                  </a:lnTo>
                  <a:lnTo>
                    <a:pt x="1405" y="1548"/>
                  </a:lnTo>
                  <a:lnTo>
                    <a:pt x="1786" y="1929"/>
                  </a:lnTo>
                  <a:lnTo>
                    <a:pt x="2763" y="953"/>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4087107" y="2101563"/>
              <a:ext cx="316047" cy="287001"/>
            </a:xfrm>
            <a:custGeom>
              <a:avLst/>
              <a:gdLst/>
              <a:ahLst/>
              <a:cxnLst/>
              <a:rect l="l" t="t" r="r" b="b"/>
              <a:pathLst>
                <a:path w="9336" h="8478" extrusionOk="0">
                  <a:moveTo>
                    <a:pt x="8788" y="548"/>
                  </a:moveTo>
                  <a:lnTo>
                    <a:pt x="8788" y="1643"/>
                  </a:lnTo>
                  <a:lnTo>
                    <a:pt x="548" y="1643"/>
                  </a:lnTo>
                  <a:lnTo>
                    <a:pt x="548" y="548"/>
                  </a:lnTo>
                  <a:close/>
                  <a:moveTo>
                    <a:pt x="2739" y="2191"/>
                  </a:moveTo>
                  <a:lnTo>
                    <a:pt x="2739" y="3644"/>
                  </a:lnTo>
                  <a:lnTo>
                    <a:pt x="2191" y="3644"/>
                  </a:lnTo>
                  <a:lnTo>
                    <a:pt x="2191" y="2191"/>
                  </a:lnTo>
                  <a:close/>
                  <a:moveTo>
                    <a:pt x="6049" y="2191"/>
                  </a:moveTo>
                  <a:lnTo>
                    <a:pt x="6049" y="3644"/>
                  </a:lnTo>
                  <a:lnTo>
                    <a:pt x="3286" y="3644"/>
                  </a:lnTo>
                  <a:lnTo>
                    <a:pt x="3286" y="2191"/>
                  </a:lnTo>
                  <a:close/>
                  <a:moveTo>
                    <a:pt x="7144" y="2191"/>
                  </a:moveTo>
                  <a:lnTo>
                    <a:pt x="7144" y="3644"/>
                  </a:lnTo>
                  <a:lnTo>
                    <a:pt x="6597" y="3644"/>
                  </a:lnTo>
                  <a:lnTo>
                    <a:pt x="6597" y="2191"/>
                  </a:lnTo>
                  <a:close/>
                  <a:moveTo>
                    <a:pt x="4406" y="4191"/>
                  </a:moveTo>
                  <a:lnTo>
                    <a:pt x="4406" y="7930"/>
                  </a:lnTo>
                  <a:lnTo>
                    <a:pt x="548" y="7930"/>
                  </a:lnTo>
                  <a:lnTo>
                    <a:pt x="548" y="4191"/>
                  </a:lnTo>
                  <a:close/>
                  <a:moveTo>
                    <a:pt x="8788" y="4191"/>
                  </a:moveTo>
                  <a:lnTo>
                    <a:pt x="8788" y="7930"/>
                  </a:lnTo>
                  <a:lnTo>
                    <a:pt x="4954" y="7930"/>
                  </a:lnTo>
                  <a:lnTo>
                    <a:pt x="4954" y="4191"/>
                  </a:lnTo>
                  <a:close/>
                  <a:moveTo>
                    <a:pt x="0" y="0"/>
                  </a:moveTo>
                  <a:lnTo>
                    <a:pt x="0" y="2191"/>
                  </a:lnTo>
                  <a:lnTo>
                    <a:pt x="1643" y="2191"/>
                  </a:lnTo>
                  <a:lnTo>
                    <a:pt x="1643" y="3644"/>
                  </a:lnTo>
                  <a:lnTo>
                    <a:pt x="0" y="3644"/>
                  </a:lnTo>
                  <a:lnTo>
                    <a:pt x="0" y="8478"/>
                  </a:lnTo>
                  <a:lnTo>
                    <a:pt x="9335" y="8478"/>
                  </a:lnTo>
                  <a:lnTo>
                    <a:pt x="9335" y="3644"/>
                  </a:lnTo>
                  <a:lnTo>
                    <a:pt x="7692" y="3644"/>
                  </a:lnTo>
                  <a:lnTo>
                    <a:pt x="7692" y="2191"/>
                  </a:lnTo>
                  <a:lnTo>
                    <a:pt x="9335" y="2191"/>
                  </a:lnTo>
                  <a:lnTo>
                    <a:pt x="9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0"/>
          <p:cNvGrpSpPr/>
          <p:nvPr/>
        </p:nvGrpSpPr>
        <p:grpSpPr>
          <a:xfrm>
            <a:off x="1554761" y="1196464"/>
            <a:ext cx="542084" cy="468934"/>
            <a:chOff x="8114776" y="1514662"/>
            <a:chExt cx="316047" cy="270888"/>
          </a:xfrm>
        </p:grpSpPr>
        <p:sp>
          <p:nvSpPr>
            <p:cNvPr id="796" name="Google Shape;796;p70"/>
            <p:cNvSpPr/>
            <p:nvPr/>
          </p:nvSpPr>
          <p:spPr>
            <a:xfrm>
              <a:off x="8114776" y="1514662"/>
              <a:ext cx="316047" cy="270888"/>
            </a:xfrm>
            <a:custGeom>
              <a:avLst/>
              <a:gdLst/>
              <a:ahLst/>
              <a:cxnLst/>
              <a:rect l="l" t="t" r="r" b="b"/>
              <a:pathLst>
                <a:path w="9336" h="8002" extrusionOk="0">
                  <a:moveTo>
                    <a:pt x="8240" y="548"/>
                  </a:moveTo>
                  <a:lnTo>
                    <a:pt x="8240" y="1096"/>
                  </a:lnTo>
                  <a:lnTo>
                    <a:pt x="1096" y="1096"/>
                  </a:lnTo>
                  <a:lnTo>
                    <a:pt x="1096" y="548"/>
                  </a:lnTo>
                  <a:close/>
                  <a:moveTo>
                    <a:pt x="8240" y="1643"/>
                  </a:moveTo>
                  <a:lnTo>
                    <a:pt x="8240" y="6001"/>
                  </a:lnTo>
                  <a:lnTo>
                    <a:pt x="4930" y="6001"/>
                  </a:lnTo>
                  <a:lnTo>
                    <a:pt x="4930" y="5454"/>
                  </a:lnTo>
                  <a:lnTo>
                    <a:pt x="4382" y="5454"/>
                  </a:lnTo>
                  <a:lnTo>
                    <a:pt x="4382" y="6001"/>
                  </a:lnTo>
                  <a:lnTo>
                    <a:pt x="1096" y="6001"/>
                  </a:lnTo>
                  <a:lnTo>
                    <a:pt x="1096" y="1643"/>
                  </a:lnTo>
                  <a:close/>
                  <a:moveTo>
                    <a:pt x="8788" y="6549"/>
                  </a:moveTo>
                  <a:lnTo>
                    <a:pt x="8788" y="6644"/>
                  </a:lnTo>
                  <a:cubicBezTo>
                    <a:pt x="8788" y="7097"/>
                    <a:pt x="8431" y="7454"/>
                    <a:pt x="7978" y="7454"/>
                  </a:cubicBezTo>
                  <a:lnTo>
                    <a:pt x="1358" y="7454"/>
                  </a:lnTo>
                  <a:cubicBezTo>
                    <a:pt x="905" y="7454"/>
                    <a:pt x="548" y="7097"/>
                    <a:pt x="548" y="6644"/>
                  </a:cubicBezTo>
                  <a:lnTo>
                    <a:pt x="548" y="6549"/>
                  </a:lnTo>
                  <a:close/>
                  <a:moveTo>
                    <a:pt x="548" y="0"/>
                  </a:moveTo>
                  <a:lnTo>
                    <a:pt x="548" y="6001"/>
                  </a:lnTo>
                  <a:lnTo>
                    <a:pt x="0" y="6001"/>
                  </a:lnTo>
                  <a:lnTo>
                    <a:pt x="0" y="6644"/>
                  </a:lnTo>
                  <a:cubicBezTo>
                    <a:pt x="0" y="7406"/>
                    <a:pt x="596" y="8002"/>
                    <a:pt x="1358" y="8002"/>
                  </a:cubicBezTo>
                  <a:lnTo>
                    <a:pt x="7978" y="8002"/>
                  </a:lnTo>
                  <a:cubicBezTo>
                    <a:pt x="8716" y="8002"/>
                    <a:pt x="9336" y="7406"/>
                    <a:pt x="9336" y="6644"/>
                  </a:cubicBezTo>
                  <a:lnTo>
                    <a:pt x="9336" y="6001"/>
                  </a:lnTo>
                  <a:lnTo>
                    <a:pt x="8788" y="6001"/>
                  </a:lnTo>
                  <a:lnTo>
                    <a:pt x="87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0"/>
            <p:cNvSpPr/>
            <p:nvPr/>
          </p:nvSpPr>
          <p:spPr>
            <a:xfrm>
              <a:off x="8171208" y="1588833"/>
              <a:ext cx="203183" cy="62085"/>
            </a:xfrm>
            <a:custGeom>
              <a:avLst/>
              <a:gdLst/>
              <a:ahLst/>
              <a:cxnLst/>
              <a:rect l="l" t="t" r="r" b="b"/>
              <a:pathLst>
                <a:path w="6002" h="1834" extrusionOk="0">
                  <a:moveTo>
                    <a:pt x="3001" y="0"/>
                  </a:moveTo>
                  <a:cubicBezTo>
                    <a:pt x="1834" y="0"/>
                    <a:pt x="691" y="572"/>
                    <a:pt x="0" y="1524"/>
                  </a:cubicBezTo>
                  <a:lnTo>
                    <a:pt x="453" y="1834"/>
                  </a:lnTo>
                  <a:cubicBezTo>
                    <a:pt x="1048" y="1048"/>
                    <a:pt x="2001" y="548"/>
                    <a:pt x="3001" y="548"/>
                  </a:cubicBezTo>
                  <a:cubicBezTo>
                    <a:pt x="4001" y="548"/>
                    <a:pt x="4954" y="1048"/>
                    <a:pt x="5549" y="1834"/>
                  </a:cubicBezTo>
                  <a:lnTo>
                    <a:pt x="6002" y="1524"/>
                  </a:lnTo>
                  <a:cubicBezTo>
                    <a:pt x="5287" y="572"/>
                    <a:pt x="4168"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0"/>
            <p:cNvSpPr/>
            <p:nvPr/>
          </p:nvSpPr>
          <p:spPr>
            <a:xfrm>
              <a:off x="8201032" y="1625902"/>
              <a:ext cx="143535" cy="47597"/>
            </a:xfrm>
            <a:custGeom>
              <a:avLst/>
              <a:gdLst/>
              <a:ahLst/>
              <a:cxnLst/>
              <a:rect l="l" t="t" r="r" b="b"/>
              <a:pathLst>
                <a:path w="4240" h="1406" extrusionOk="0">
                  <a:moveTo>
                    <a:pt x="2120" y="1"/>
                  </a:moveTo>
                  <a:cubicBezTo>
                    <a:pt x="1286" y="1"/>
                    <a:pt x="501" y="405"/>
                    <a:pt x="0" y="1072"/>
                  </a:cubicBezTo>
                  <a:lnTo>
                    <a:pt x="429" y="1406"/>
                  </a:lnTo>
                  <a:cubicBezTo>
                    <a:pt x="834" y="882"/>
                    <a:pt x="1453" y="548"/>
                    <a:pt x="2120" y="548"/>
                  </a:cubicBezTo>
                  <a:cubicBezTo>
                    <a:pt x="2787" y="548"/>
                    <a:pt x="3406" y="882"/>
                    <a:pt x="3787" y="1406"/>
                  </a:cubicBezTo>
                  <a:lnTo>
                    <a:pt x="4239" y="1072"/>
                  </a:lnTo>
                  <a:cubicBezTo>
                    <a:pt x="3739" y="405"/>
                    <a:pt x="295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0"/>
            <p:cNvSpPr/>
            <p:nvPr/>
          </p:nvSpPr>
          <p:spPr>
            <a:xfrm>
              <a:off x="8230856" y="1663004"/>
              <a:ext cx="83886" cy="32261"/>
            </a:xfrm>
            <a:custGeom>
              <a:avLst/>
              <a:gdLst/>
              <a:ahLst/>
              <a:cxnLst/>
              <a:rect l="l" t="t" r="r" b="b"/>
              <a:pathLst>
                <a:path w="2478" h="953" extrusionOk="0">
                  <a:moveTo>
                    <a:pt x="1239" y="0"/>
                  </a:moveTo>
                  <a:cubicBezTo>
                    <a:pt x="763" y="0"/>
                    <a:pt x="286" y="238"/>
                    <a:pt x="1" y="643"/>
                  </a:cubicBezTo>
                  <a:lnTo>
                    <a:pt x="429" y="953"/>
                  </a:lnTo>
                  <a:cubicBezTo>
                    <a:pt x="620" y="714"/>
                    <a:pt x="929" y="548"/>
                    <a:pt x="1239" y="548"/>
                  </a:cubicBezTo>
                  <a:cubicBezTo>
                    <a:pt x="1548" y="548"/>
                    <a:pt x="1858" y="714"/>
                    <a:pt x="2049" y="953"/>
                  </a:cubicBezTo>
                  <a:lnTo>
                    <a:pt x="2477" y="643"/>
                  </a:lnTo>
                  <a:cubicBezTo>
                    <a:pt x="2191" y="238"/>
                    <a:pt x="171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70"/>
          <p:cNvGrpSpPr/>
          <p:nvPr/>
        </p:nvGrpSpPr>
        <p:grpSpPr>
          <a:xfrm>
            <a:off x="4300263" y="3047873"/>
            <a:ext cx="543477" cy="548515"/>
            <a:chOff x="6757968" y="1492083"/>
            <a:chExt cx="316859" cy="316859"/>
          </a:xfrm>
        </p:grpSpPr>
        <p:sp>
          <p:nvSpPr>
            <p:cNvPr id="801" name="Google Shape;801;p70"/>
            <p:cNvSpPr/>
            <p:nvPr/>
          </p:nvSpPr>
          <p:spPr>
            <a:xfrm>
              <a:off x="6795849" y="1642016"/>
              <a:ext cx="129824" cy="129824"/>
            </a:xfrm>
            <a:custGeom>
              <a:avLst/>
              <a:gdLst/>
              <a:ahLst/>
              <a:cxnLst/>
              <a:rect l="l" t="t" r="r" b="b"/>
              <a:pathLst>
                <a:path w="3835" h="3835" extrusionOk="0">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0"/>
            <p:cNvSpPr/>
            <p:nvPr/>
          </p:nvSpPr>
          <p:spPr>
            <a:xfrm>
              <a:off x="6832951" y="1679118"/>
              <a:ext cx="55654" cy="55654"/>
            </a:xfrm>
            <a:custGeom>
              <a:avLst/>
              <a:gdLst/>
              <a:ahLst/>
              <a:cxnLst/>
              <a:rect l="l" t="t" r="r" b="b"/>
              <a:pathLst>
                <a:path w="1644" h="1644" extrusionOk="0">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0"/>
            <p:cNvSpPr/>
            <p:nvPr/>
          </p:nvSpPr>
          <p:spPr>
            <a:xfrm>
              <a:off x="6757968" y="1492083"/>
              <a:ext cx="316859" cy="316859"/>
            </a:xfrm>
            <a:custGeom>
              <a:avLst/>
              <a:gdLst/>
              <a:ahLst/>
              <a:cxnLst/>
              <a:rect l="l" t="t" r="r" b="b"/>
              <a:pathLst>
                <a:path w="9360" h="9360" extrusionOk="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70"/>
          <p:cNvGrpSpPr/>
          <p:nvPr/>
        </p:nvGrpSpPr>
        <p:grpSpPr>
          <a:xfrm>
            <a:off x="4300953" y="1196464"/>
            <a:ext cx="542084" cy="468934"/>
            <a:chOff x="4087107" y="1514662"/>
            <a:chExt cx="316047" cy="270888"/>
          </a:xfrm>
        </p:grpSpPr>
        <p:sp>
          <p:nvSpPr>
            <p:cNvPr id="805" name="Google Shape;805;p70"/>
            <p:cNvSpPr/>
            <p:nvPr/>
          </p:nvSpPr>
          <p:spPr>
            <a:xfrm>
              <a:off x="4087107" y="1514662"/>
              <a:ext cx="316047" cy="270888"/>
            </a:xfrm>
            <a:custGeom>
              <a:avLst/>
              <a:gdLst/>
              <a:ahLst/>
              <a:cxnLst/>
              <a:rect l="l" t="t" r="r" b="b"/>
              <a:pathLst>
                <a:path w="9336" h="8002" extrusionOk="0">
                  <a:moveTo>
                    <a:pt x="7692" y="1643"/>
                  </a:moveTo>
                  <a:lnTo>
                    <a:pt x="7692" y="3977"/>
                  </a:lnTo>
                  <a:lnTo>
                    <a:pt x="7144" y="3977"/>
                  </a:lnTo>
                  <a:lnTo>
                    <a:pt x="7144" y="5073"/>
                  </a:lnTo>
                  <a:lnTo>
                    <a:pt x="1643" y="5073"/>
                  </a:lnTo>
                  <a:lnTo>
                    <a:pt x="1643" y="1643"/>
                  </a:lnTo>
                  <a:close/>
                  <a:moveTo>
                    <a:pt x="8788" y="4525"/>
                  </a:moveTo>
                  <a:lnTo>
                    <a:pt x="8788" y="5073"/>
                  </a:lnTo>
                  <a:lnTo>
                    <a:pt x="7692" y="5073"/>
                  </a:lnTo>
                  <a:lnTo>
                    <a:pt x="7692" y="4525"/>
                  </a:lnTo>
                  <a:close/>
                  <a:moveTo>
                    <a:pt x="8788" y="548"/>
                  </a:moveTo>
                  <a:lnTo>
                    <a:pt x="8788" y="3977"/>
                  </a:lnTo>
                  <a:lnTo>
                    <a:pt x="8240" y="3977"/>
                  </a:lnTo>
                  <a:lnTo>
                    <a:pt x="8240" y="1096"/>
                  </a:lnTo>
                  <a:lnTo>
                    <a:pt x="1096" y="1096"/>
                  </a:lnTo>
                  <a:lnTo>
                    <a:pt x="1096" y="5620"/>
                  </a:lnTo>
                  <a:lnTo>
                    <a:pt x="7144" y="5620"/>
                  </a:lnTo>
                  <a:lnTo>
                    <a:pt x="7144" y="6168"/>
                  </a:lnTo>
                  <a:lnTo>
                    <a:pt x="548" y="6168"/>
                  </a:lnTo>
                  <a:lnTo>
                    <a:pt x="548" y="548"/>
                  </a:lnTo>
                  <a:close/>
                  <a:moveTo>
                    <a:pt x="5311" y="6716"/>
                  </a:moveTo>
                  <a:lnTo>
                    <a:pt x="5311" y="7454"/>
                  </a:lnTo>
                  <a:lnTo>
                    <a:pt x="4025" y="7454"/>
                  </a:lnTo>
                  <a:lnTo>
                    <a:pt x="4025" y="6716"/>
                  </a:lnTo>
                  <a:close/>
                  <a:moveTo>
                    <a:pt x="8788" y="5620"/>
                  </a:moveTo>
                  <a:lnTo>
                    <a:pt x="8788" y="6906"/>
                  </a:lnTo>
                  <a:cubicBezTo>
                    <a:pt x="8788" y="7216"/>
                    <a:pt x="8549" y="7454"/>
                    <a:pt x="8240" y="7454"/>
                  </a:cubicBezTo>
                  <a:cubicBezTo>
                    <a:pt x="7954" y="7454"/>
                    <a:pt x="7692" y="7216"/>
                    <a:pt x="7692" y="6906"/>
                  </a:cubicBezTo>
                  <a:lnTo>
                    <a:pt x="7692" y="5620"/>
                  </a:lnTo>
                  <a:close/>
                  <a:moveTo>
                    <a:pt x="0" y="0"/>
                  </a:moveTo>
                  <a:lnTo>
                    <a:pt x="0" y="6716"/>
                  </a:lnTo>
                  <a:lnTo>
                    <a:pt x="3477" y="6716"/>
                  </a:lnTo>
                  <a:lnTo>
                    <a:pt x="3477" y="7454"/>
                  </a:lnTo>
                  <a:lnTo>
                    <a:pt x="2929" y="7454"/>
                  </a:lnTo>
                  <a:lnTo>
                    <a:pt x="2929" y="8002"/>
                  </a:lnTo>
                  <a:lnTo>
                    <a:pt x="6406" y="8002"/>
                  </a:lnTo>
                  <a:lnTo>
                    <a:pt x="6406" y="7454"/>
                  </a:lnTo>
                  <a:lnTo>
                    <a:pt x="5858" y="7454"/>
                  </a:lnTo>
                  <a:lnTo>
                    <a:pt x="5858" y="6716"/>
                  </a:lnTo>
                  <a:lnTo>
                    <a:pt x="7144" y="6716"/>
                  </a:lnTo>
                  <a:lnTo>
                    <a:pt x="7144" y="6906"/>
                  </a:lnTo>
                  <a:cubicBezTo>
                    <a:pt x="7144" y="7526"/>
                    <a:pt x="7645" y="8002"/>
                    <a:pt x="8240" y="8002"/>
                  </a:cubicBezTo>
                  <a:cubicBezTo>
                    <a:pt x="8859" y="8002"/>
                    <a:pt x="9335" y="7526"/>
                    <a:pt x="9335" y="6906"/>
                  </a:cubicBezTo>
                  <a:lnTo>
                    <a:pt x="9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0"/>
            <p:cNvSpPr/>
            <p:nvPr/>
          </p:nvSpPr>
          <p:spPr>
            <a:xfrm>
              <a:off x="4212869" y="1596078"/>
              <a:ext cx="64523" cy="64523"/>
            </a:xfrm>
            <a:custGeom>
              <a:avLst/>
              <a:gdLst/>
              <a:ahLst/>
              <a:cxnLst/>
              <a:rect l="l" t="t" r="r" b="b"/>
              <a:pathLst>
                <a:path w="1906" h="1906" extrusionOk="0">
                  <a:moveTo>
                    <a:pt x="1905" y="0"/>
                  </a:moveTo>
                  <a:cubicBezTo>
                    <a:pt x="857" y="0"/>
                    <a:pt x="0" y="858"/>
                    <a:pt x="0" y="1906"/>
                  </a:cubicBezTo>
                  <a:lnTo>
                    <a:pt x="548" y="1906"/>
                  </a:lnTo>
                  <a:cubicBezTo>
                    <a:pt x="548" y="1167"/>
                    <a:pt x="1167" y="548"/>
                    <a:pt x="1905" y="548"/>
                  </a:cubicBezTo>
                  <a:lnTo>
                    <a:pt x="1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0"/>
            <p:cNvSpPr/>
            <p:nvPr/>
          </p:nvSpPr>
          <p:spPr>
            <a:xfrm>
              <a:off x="4249938" y="1633146"/>
              <a:ext cx="27454" cy="27454"/>
            </a:xfrm>
            <a:custGeom>
              <a:avLst/>
              <a:gdLst/>
              <a:ahLst/>
              <a:cxnLst/>
              <a:rect l="l" t="t" r="r" b="b"/>
              <a:pathLst>
                <a:path w="811" h="811" extrusionOk="0">
                  <a:moveTo>
                    <a:pt x="810" y="1"/>
                  </a:moveTo>
                  <a:cubicBezTo>
                    <a:pt x="358" y="1"/>
                    <a:pt x="1" y="358"/>
                    <a:pt x="1" y="811"/>
                  </a:cubicBezTo>
                  <a:lnTo>
                    <a:pt x="548" y="811"/>
                  </a:lnTo>
                  <a:cubicBezTo>
                    <a:pt x="548" y="668"/>
                    <a:pt x="667" y="549"/>
                    <a:pt x="810" y="549"/>
                  </a:cubicBez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70"/>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809" name="Google Shape;809;p70"/>
          <p:cNvCxnSpPr>
            <a:stCxn id="808"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810" name="Google Shape;810;p70"/>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811" name="Google Shape;811;p70"/>
          <p:cNvCxnSpPr>
            <a:stCxn id="810"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812" name="Google Shape;812;p70">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0">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3"/>
        <p:cNvGrpSpPr/>
        <p:nvPr/>
      </p:nvGrpSpPr>
      <p:grpSpPr>
        <a:xfrm>
          <a:off x="0" y="0"/>
          <a:ext cx="0" cy="0"/>
          <a:chOff x="0" y="0"/>
          <a:chExt cx="0" cy="0"/>
        </a:xfrm>
      </p:grpSpPr>
      <p:sp>
        <p:nvSpPr>
          <p:cNvPr id="1104" name="Google Shape;1104;p81"/>
          <p:cNvSpPr txBox="1">
            <a:spLocks noGrp="1"/>
          </p:cNvSpPr>
          <p:nvPr>
            <p:ph type="title"/>
          </p:nvPr>
        </p:nvSpPr>
        <p:spPr>
          <a:xfrm>
            <a:off x="4332042" y="538348"/>
            <a:ext cx="4381703" cy="9144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VISUALIZATION </a:t>
            </a:r>
            <a:endParaRPr dirty="0"/>
          </a:p>
        </p:txBody>
      </p:sp>
      <p:sp>
        <p:nvSpPr>
          <p:cNvPr id="1105" name="Google Shape;1105;p81"/>
          <p:cNvSpPr txBox="1">
            <a:spLocks noGrp="1"/>
          </p:cNvSpPr>
          <p:nvPr>
            <p:ph type="subTitle" idx="1"/>
          </p:nvPr>
        </p:nvSpPr>
        <p:spPr>
          <a:xfrm>
            <a:off x="2204113" y="1444449"/>
            <a:ext cx="6509632" cy="45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The the </a:t>
            </a:r>
            <a:r>
              <a:rPr lang="en-US" dirty="0"/>
              <a:t>Visualizations is done by using MS Power BI</a:t>
            </a:r>
            <a:endParaRPr dirty="0"/>
          </a:p>
        </p:txBody>
      </p:sp>
      <p:sp>
        <p:nvSpPr>
          <p:cNvPr id="1106" name="Google Shape;1106;p81"/>
          <p:cNvSpPr txBox="1">
            <a:spLocks noGrp="1"/>
          </p:cNvSpPr>
          <p:nvPr>
            <p:ph type="title" idx="2"/>
          </p:nvPr>
        </p:nvSpPr>
        <p:spPr>
          <a:xfrm>
            <a:off x="2725542" y="530049"/>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·03·</a:t>
            </a:r>
            <a:endParaRPr dirty="0"/>
          </a:p>
        </p:txBody>
      </p:sp>
      <p:sp>
        <p:nvSpPr>
          <p:cNvPr id="1107" name="Google Shape;1107;p81"/>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108" name="Google Shape;1108;p81"/>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109" name="Google Shape;1109;p81">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1">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390"/>
        <p:cNvGrpSpPr/>
        <p:nvPr/>
      </p:nvGrpSpPr>
      <p:grpSpPr>
        <a:xfrm>
          <a:off x="0" y="0"/>
          <a:ext cx="0" cy="0"/>
          <a:chOff x="0" y="0"/>
          <a:chExt cx="0" cy="0"/>
        </a:xfrm>
      </p:grpSpPr>
      <p:sp>
        <p:nvSpPr>
          <p:cNvPr id="1391" name="Google Shape;1391;p89"/>
          <p:cNvSpPr txBox="1">
            <a:spLocks noGrp="1"/>
          </p:cNvSpPr>
          <p:nvPr>
            <p:ph type="title"/>
          </p:nvPr>
        </p:nvSpPr>
        <p:spPr>
          <a:xfrm>
            <a:off x="1985211" y="616943"/>
            <a:ext cx="7324078" cy="85884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bg2"/>
                </a:solidFill>
              </a:rPr>
              <a:t>ANALYSIS &amp; CONCLUSION</a:t>
            </a:r>
            <a:endParaRPr dirty="0">
              <a:solidFill>
                <a:schemeClr val="bg2"/>
              </a:solidFill>
            </a:endParaRPr>
          </a:p>
        </p:txBody>
      </p:sp>
      <p:sp>
        <p:nvSpPr>
          <p:cNvPr id="1393" name="Google Shape;1393;p89"/>
          <p:cNvSpPr txBox="1">
            <a:spLocks noGrp="1"/>
          </p:cNvSpPr>
          <p:nvPr>
            <p:ph type="title" idx="2"/>
          </p:nvPr>
        </p:nvSpPr>
        <p:spPr>
          <a:xfrm>
            <a:off x="217617" y="616943"/>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bg2"/>
                </a:solidFill>
              </a:rPr>
              <a:t>·04·</a:t>
            </a:r>
            <a:endParaRPr dirty="0">
              <a:solidFill>
                <a:schemeClr val="bg2"/>
              </a:solidFill>
            </a:endParaRPr>
          </a:p>
        </p:txBody>
      </p:sp>
      <p:sp>
        <p:nvSpPr>
          <p:cNvPr id="1394" name="Google Shape;1394;p89"/>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395" name="Google Shape;1395;p89"/>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396" name="Google Shape;1396;p89">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9">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462;p91">
            <a:extLst>
              <a:ext uri="{FF2B5EF4-FFF2-40B4-BE49-F238E27FC236}">
                <a16:creationId xmlns:a16="http://schemas.microsoft.com/office/drawing/2014/main" id="{69360C90-7D91-9714-F81F-FBDCF3C972E1}"/>
              </a:ext>
            </a:extLst>
          </p:cNvPr>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5" name="Google Shape;1461;p91">
            <a:extLst>
              <a:ext uri="{FF2B5EF4-FFF2-40B4-BE49-F238E27FC236}">
                <a16:creationId xmlns:a16="http://schemas.microsoft.com/office/drawing/2014/main" id="{BD69CC8F-A284-721B-8175-1BF79A0F3AD1}"/>
              </a:ext>
            </a:extLst>
          </p:cNvPr>
          <p:cNvSpPr txBox="1">
            <a:spLocks/>
          </p:cNvSpPr>
          <p:nvPr/>
        </p:nvSpPr>
        <p:spPr>
          <a:xfrm>
            <a:off x="7699375" y="198150"/>
            <a:ext cx="731400" cy="141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IN" sz="800"/>
              <a:t>HOTEL CHAIN</a:t>
            </a:r>
            <a:endParaRPr lang="en-IN" sz="800" dirty="0"/>
          </a:p>
        </p:txBody>
      </p:sp>
      <p:cxnSp>
        <p:nvCxnSpPr>
          <p:cNvPr id="6" name="Google Shape;1464;p91">
            <a:extLst>
              <a:ext uri="{FF2B5EF4-FFF2-40B4-BE49-F238E27FC236}">
                <a16:creationId xmlns:a16="http://schemas.microsoft.com/office/drawing/2014/main" id="{3149D788-1BE3-9D68-9E10-43EAE1093B86}"/>
              </a:ext>
            </a:extLst>
          </p:cNvPr>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98"/>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LEVELS OF ANALYTICS</a:t>
            </a:r>
            <a:endParaRPr dirty="0"/>
          </a:p>
        </p:txBody>
      </p:sp>
      <p:sp>
        <p:nvSpPr>
          <p:cNvPr id="1643" name="Google Shape;1643;p98"/>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644" name="Google Shape;1644;p98"/>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708" name="Google Shape;1708;p98"/>
          <p:cNvSpPr txBox="1"/>
          <p:nvPr/>
        </p:nvSpPr>
        <p:spPr>
          <a:xfrm>
            <a:off x="789425" y="1041525"/>
            <a:ext cx="3978300" cy="34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dirty="0">
                <a:solidFill>
                  <a:schemeClr val="dk1"/>
                </a:solidFill>
                <a:latin typeface="Abhaya Libre"/>
                <a:ea typeface="Abhaya Libre"/>
                <a:cs typeface="Abhaya Libre"/>
                <a:sym typeface="Abhaya Libre"/>
              </a:rPr>
              <a:t>LEVEL 1 METRICS</a:t>
            </a:r>
            <a:endParaRPr sz="2000" b="1" dirty="0">
              <a:solidFill>
                <a:schemeClr val="dk1"/>
              </a:solidFill>
              <a:latin typeface="Abhaya Libre"/>
              <a:ea typeface="Abhaya Libre"/>
              <a:cs typeface="Abhaya Libre"/>
              <a:sym typeface="Abhaya Libre"/>
            </a:endParaRPr>
          </a:p>
        </p:txBody>
      </p:sp>
      <p:sp>
        <p:nvSpPr>
          <p:cNvPr id="1709" name="Google Shape;1709;p98"/>
          <p:cNvSpPr txBox="1"/>
          <p:nvPr/>
        </p:nvSpPr>
        <p:spPr>
          <a:xfrm>
            <a:off x="789425" y="1498660"/>
            <a:ext cx="3978300" cy="274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Nanum Gothic"/>
                <a:ea typeface="Nanum Gothic"/>
                <a:cs typeface="Nanum Gothic"/>
                <a:sym typeface="Nanum Gothic"/>
              </a:rPr>
              <a:t>It tells you the uppermost area of the problems which are </a:t>
            </a:r>
            <a:r>
              <a:rPr lang="en-US" sz="1600" dirty="0">
                <a:solidFill>
                  <a:schemeClr val="dk1"/>
                </a:solidFill>
                <a:latin typeface="Nanum Gothic"/>
                <a:ea typeface="Nanum Gothic"/>
                <a:cs typeface="Nanum Gothic"/>
                <a:sym typeface="Nanum Gothic"/>
              </a:rPr>
              <a:t>available or not.</a:t>
            </a:r>
            <a:endParaRPr sz="1600" dirty="0">
              <a:solidFill>
                <a:schemeClr val="dk1"/>
              </a:solidFill>
              <a:latin typeface="Nanum Gothic"/>
              <a:ea typeface="Nanum Gothic"/>
              <a:cs typeface="Nanum Gothic"/>
              <a:sym typeface="Nanum Gothic"/>
            </a:endParaRPr>
          </a:p>
        </p:txBody>
      </p:sp>
      <p:sp>
        <p:nvSpPr>
          <p:cNvPr id="1710" name="Google Shape;1710;p98"/>
          <p:cNvSpPr txBox="1"/>
          <p:nvPr/>
        </p:nvSpPr>
        <p:spPr>
          <a:xfrm>
            <a:off x="789425" y="1993950"/>
            <a:ext cx="3978300" cy="34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dirty="0">
                <a:solidFill>
                  <a:schemeClr val="dk1"/>
                </a:solidFill>
                <a:latin typeface="Abhaya Libre"/>
                <a:ea typeface="Abhaya Libre"/>
                <a:cs typeface="Abhaya Libre"/>
                <a:sym typeface="Abhaya Libre"/>
              </a:rPr>
              <a:t>LEVEL 2 METRICS</a:t>
            </a:r>
            <a:endParaRPr sz="2000" b="1" dirty="0">
              <a:solidFill>
                <a:schemeClr val="dk1"/>
              </a:solidFill>
              <a:latin typeface="Abhaya Libre"/>
              <a:ea typeface="Abhaya Libre"/>
              <a:cs typeface="Abhaya Libre"/>
              <a:sym typeface="Abhaya Libre"/>
            </a:endParaRPr>
          </a:p>
        </p:txBody>
      </p:sp>
      <p:sp>
        <p:nvSpPr>
          <p:cNvPr id="1711" name="Google Shape;1711;p98"/>
          <p:cNvSpPr txBox="1"/>
          <p:nvPr/>
        </p:nvSpPr>
        <p:spPr>
          <a:xfrm>
            <a:off x="789425" y="2319635"/>
            <a:ext cx="4171536" cy="7225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Nanum Gothic"/>
                <a:ea typeface="Nanum Gothic"/>
                <a:cs typeface="Nanum Gothic"/>
                <a:sym typeface="Nanum Gothic"/>
              </a:rPr>
              <a:t>If the level 1 metric is causing any problem you dig even further to the know the problem which are related to the level 1.</a:t>
            </a:r>
            <a:endParaRPr sz="1600" dirty="0">
              <a:solidFill>
                <a:schemeClr val="dk1"/>
              </a:solidFill>
              <a:latin typeface="Nanum Gothic"/>
              <a:ea typeface="Nanum Gothic"/>
              <a:cs typeface="Nanum Gothic"/>
              <a:sym typeface="Nanum Gothic"/>
            </a:endParaRPr>
          </a:p>
        </p:txBody>
      </p:sp>
      <p:sp>
        <p:nvSpPr>
          <p:cNvPr id="1712" name="Google Shape;1712;p98"/>
          <p:cNvSpPr txBox="1"/>
          <p:nvPr/>
        </p:nvSpPr>
        <p:spPr>
          <a:xfrm>
            <a:off x="789423" y="3150832"/>
            <a:ext cx="3978300" cy="34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dirty="0">
                <a:solidFill>
                  <a:schemeClr val="dk1"/>
                </a:solidFill>
                <a:latin typeface="Abhaya Libre"/>
                <a:ea typeface="Abhaya Libre"/>
                <a:cs typeface="Abhaya Libre"/>
                <a:sym typeface="Abhaya Libre"/>
              </a:rPr>
              <a:t>LEVEL 3 METRICS and so on.</a:t>
            </a:r>
            <a:endParaRPr sz="2000" b="1" dirty="0">
              <a:solidFill>
                <a:schemeClr val="dk1"/>
              </a:solidFill>
              <a:latin typeface="Abhaya Libre"/>
              <a:ea typeface="Abhaya Libre"/>
              <a:cs typeface="Abhaya Libre"/>
              <a:sym typeface="Abhaya Libre"/>
            </a:endParaRPr>
          </a:p>
        </p:txBody>
      </p:sp>
      <p:sp>
        <p:nvSpPr>
          <p:cNvPr id="1713" name="Google Shape;1713;p98"/>
          <p:cNvSpPr txBox="1"/>
          <p:nvPr/>
        </p:nvSpPr>
        <p:spPr>
          <a:xfrm>
            <a:off x="789423" y="3506403"/>
            <a:ext cx="3978300" cy="749231"/>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Nanum Gothic"/>
                <a:ea typeface="Nanum Gothic"/>
                <a:cs typeface="Nanum Gothic"/>
                <a:sym typeface="Nanum Gothic"/>
              </a:rPr>
              <a:t>And again if level 2 is causing any issue you dig further down to know the exact cause of the problem.</a:t>
            </a:r>
            <a:endParaRPr sz="1600" dirty="0">
              <a:solidFill>
                <a:schemeClr val="dk1"/>
              </a:solidFill>
              <a:latin typeface="Nanum Gothic"/>
              <a:ea typeface="Nanum Gothic"/>
              <a:cs typeface="Nanum Gothic"/>
              <a:sym typeface="Nanum Gothic"/>
            </a:endParaRPr>
          </a:p>
        </p:txBody>
      </p:sp>
      <p:sp>
        <p:nvSpPr>
          <p:cNvPr id="1720" name="Google Shape;1720;p98">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8">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8">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8">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805;p125">
            <a:extLst>
              <a:ext uri="{FF2B5EF4-FFF2-40B4-BE49-F238E27FC236}">
                <a16:creationId xmlns:a16="http://schemas.microsoft.com/office/drawing/2014/main" id="{DE55DBAD-EDDC-6017-C98D-80A9524CB42B}"/>
              </a:ext>
            </a:extLst>
          </p:cNvPr>
          <p:cNvGrpSpPr/>
          <p:nvPr/>
        </p:nvGrpSpPr>
        <p:grpSpPr>
          <a:xfrm rot="5400000">
            <a:off x="5200339" y="1964065"/>
            <a:ext cx="3767984" cy="1230086"/>
            <a:chOff x="6336019" y="3733725"/>
            <a:chExt cx="2566206" cy="351310"/>
          </a:xfrm>
        </p:grpSpPr>
        <p:sp>
          <p:nvSpPr>
            <p:cNvPr id="3" name="Google Shape;2806;p125">
              <a:extLst>
                <a:ext uri="{FF2B5EF4-FFF2-40B4-BE49-F238E27FC236}">
                  <a16:creationId xmlns:a16="http://schemas.microsoft.com/office/drawing/2014/main" id="{71C3C3C0-8ED0-2D79-B314-D53566968E53}"/>
                </a:ext>
              </a:extLst>
            </p:cNvPr>
            <p:cNvSpPr/>
            <p:nvPr/>
          </p:nvSpPr>
          <p:spPr>
            <a:xfrm>
              <a:off x="6336019" y="3733735"/>
              <a:ext cx="1881300" cy="351300"/>
            </a:xfrm>
            <a:prstGeom prst="homePlate">
              <a:avLst>
                <a:gd name="adj" fmla="val 50000"/>
              </a:avLst>
            </a:prstGeom>
            <a:no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07;p125">
              <a:extLst>
                <a:ext uri="{FF2B5EF4-FFF2-40B4-BE49-F238E27FC236}">
                  <a16:creationId xmlns:a16="http://schemas.microsoft.com/office/drawing/2014/main" id="{C463936F-165D-F082-0775-B04AFF66F752}"/>
                </a:ext>
              </a:extLst>
            </p:cNvPr>
            <p:cNvSpPr/>
            <p:nvPr/>
          </p:nvSpPr>
          <p:spPr>
            <a:xfrm>
              <a:off x="8098525" y="3733725"/>
              <a:ext cx="346500" cy="351300"/>
            </a:xfrm>
            <a:prstGeom prst="chevron">
              <a:avLst>
                <a:gd name="adj" fmla="val 50000"/>
              </a:avLst>
            </a:prstGeom>
            <a:no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08;p125">
              <a:extLst>
                <a:ext uri="{FF2B5EF4-FFF2-40B4-BE49-F238E27FC236}">
                  <a16:creationId xmlns:a16="http://schemas.microsoft.com/office/drawing/2014/main" id="{097D13CA-E0A6-6135-E7AA-9A53E9CCABDE}"/>
                </a:ext>
              </a:extLst>
            </p:cNvPr>
            <p:cNvSpPr/>
            <p:nvPr/>
          </p:nvSpPr>
          <p:spPr>
            <a:xfrm>
              <a:off x="8327125" y="3733725"/>
              <a:ext cx="346500" cy="351300"/>
            </a:xfrm>
            <a:prstGeom prst="chevron">
              <a:avLst>
                <a:gd name="adj" fmla="val 50000"/>
              </a:avLst>
            </a:prstGeom>
            <a:no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09;p125">
              <a:extLst>
                <a:ext uri="{FF2B5EF4-FFF2-40B4-BE49-F238E27FC236}">
                  <a16:creationId xmlns:a16="http://schemas.microsoft.com/office/drawing/2014/main" id="{22F63365-327D-3353-6043-46EE45489CFD}"/>
                </a:ext>
              </a:extLst>
            </p:cNvPr>
            <p:cNvSpPr/>
            <p:nvPr/>
          </p:nvSpPr>
          <p:spPr>
            <a:xfrm>
              <a:off x="8555725" y="3733725"/>
              <a:ext cx="346500" cy="351300"/>
            </a:xfrm>
            <a:prstGeom prst="chevron">
              <a:avLst>
                <a:gd name="adj" fmla="val 50000"/>
              </a:avLst>
            </a:prstGeom>
            <a:no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4"/>
        <p:cNvGrpSpPr/>
        <p:nvPr/>
      </p:nvGrpSpPr>
      <p:grpSpPr>
        <a:xfrm>
          <a:off x="0" y="0"/>
          <a:ext cx="0" cy="0"/>
          <a:chOff x="0" y="0"/>
          <a:chExt cx="0" cy="0"/>
        </a:xfrm>
      </p:grpSpPr>
      <p:sp>
        <p:nvSpPr>
          <p:cNvPr id="1475" name="Google Shape;1475;p92"/>
          <p:cNvSpPr txBox="1">
            <a:spLocks noGrp="1"/>
          </p:cNvSpPr>
          <p:nvPr>
            <p:ph type="title"/>
          </p:nvPr>
        </p:nvSpPr>
        <p:spPr>
          <a:xfrm>
            <a:off x="1371600" y="1948375"/>
            <a:ext cx="6400800" cy="989400"/>
          </a:xfrm>
          <a:prstGeom prst="rect">
            <a:avLst/>
          </a:prstGeom>
        </p:spPr>
        <p:txBody>
          <a:bodyPr spcFirstLastPara="1" wrap="square" lIns="0" tIns="0" rIns="0" bIns="91425" anchor="ctr" anchorCtr="0">
            <a:noAutofit/>
          </a:bodyPr>
          <a:lstStyle/>
          <a:p>
            <a:pPr marL="0" lvl="0" indent="0" algn="ctr" rtl="0">
              <a:spcBef>
                <a:spcPts val="0"/>
              </a:spcBef>
              <a:spcAft>
                <a:spcPts val="0"/>
              </a:spcAft>
              <a:buNone/>
            </a:pPr>
            <a:r>
              <a:rPr lang="en" dirty="0"/>
              <a:t>1,687,760,868</a:t>
            </a:r>
            <a:endParaRPr dirty="0"/>
          </a:p>
        </p:txBody>
      </p:sp>
      <p:sp>
        <p:nvSpPr>
          <p:cNvPr id="1476" name="Google Shape;1476;p92"/>
          <p:cNvSpPr txBox="1">
            <a:spLocks noGrp="1"/>
          </p:cNvSpPr>
          <p:nvPr>
            <p:ph type="subTitle" idx="1"/>
          </p:nvPr>
        </p:nvSpPr>
        <p:spPr>
          <a:xfrm>
            <a:off x="1371600" y="2937775"/>
            <a:ext cx="6400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Total Number of Revenue generated by AtliQ Grands in 3 months.</a:t>
            </a:r>
            <a:endParaRPr dirty="0"/>
          </a:p>
        </p:txBody>
      </p:sp>
      <p:sp>
        <p:nvSpPr>
          <p:cNvPr id="1477" name="Google Shape;1477;p92"/>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1478" name="Google Shape;1478;p92"/>
          <p:cNvCxnSpPr>
            <a:stCxn id="1477"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1479" name="Google Shape;1479;p92"/>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1480" name="Google Shape;1480;p92"/>
          <p:cNvCxnSpPr>
            <a:stCxn id="1479"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481" name="Google Shape;1481;p92">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2">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763</Words>
  <Application>Microsoft Office PowerPoint</Application>
  <PresentationFormat>On-screen Show (16:9)</PresentationFormat>
  <Paragraphs>133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Raleway ExtraBold</vt:lpstr>
      <vt:lpstr>Arial</vt:lpstr>
      <vt:lpstr>Raleway</vt:lpstr>
      <vt:lpstr>Lexend Mega</vt:lpstr>
      <vt:lpstr>Nanum Gothic</vt:lpstr>
      <vt:lpstr>NanumGothic ExtraBold</vt:lpstr>
      <vt:lpstr>Abhaya Libre</vt:lpstr>
      <vt:lpstr>manrope</vt:lpstr>
      <vt:lpstr>Hotel Chain Company Profile by Slidesgo</vt:lpstr>
      <vt:lpstr>ATLIQ GRANDS REVENUE INSIGHTS </vt:lpstr>
      <vt:lpstr>·03·</vt:lpstr>
      <vt:lpstr>·01·</vt:lpstr>
      <vt:lpstr>·02·</vt:lpstr>
      <vt:lpstr>REQUIRED METRICS</vt:lpstr>
      <vt:lpstr>VISUALIZATION </vt:lpstr>
      <vt:lpstr>ANALYSIS &amp; CONCLUSION</vt:lpstr>
      <vt:lpstr>LEVELS OF ANALYTICS</vt:lpstr>
      <vt:lpstr>1,687,760,868</vt:lpstr>
      <vt:lpstr>57.8%</vt:lpstr>
      <vt:lpstr>12.7K</vt:lpstr>
      <vt:lpstr>Pricing Strategy </vt:lpstr>
      <vt:lpstr>Analysis</vt:lpstr>
      <vt:lpstr>KEY ACTIONS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GRANDS REVENUE INSIGHTS </dc:title>
  <dc:creator>Ghost</dc:creator>
  <cp:lastModifiedBy>Gurunath Hebbar</cp:lastModifiedBy>
  <cp:revision>3</cp:revision>
  <dcterms:modified xsi:type="dcterms:W3CDTF">2023-03-07T12:40:35Z</dcterms:modified>
</cp:coreProperties>
</file>